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wdp" ContentType="image/vnd.ms-phot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2"/>
  </p:sldMasterIdLst>
  <p:notesMasterIdLst>
    <p:notesMasterId r:id="rId34"/>
  </p:notesMasterIdLst>
  <p:handoutMasterIdLst>
    <p:handoutMasterId r:id="rId35"/>
  </p:handoutMasterIdLst>
  <p:sldIdLst>
    <p:sldId id="256" r:id="rId3"/>
    <p:sldId id="258" r:id="rId4"/>
    <p:sldId id="282" r:id="rId5"/>
    <p:sldId id="259" r:id="rId6"/>
    <p:sldId id="276" r:id="rId7"/>
    <p:sldId id="260" r:id="rId8"/>
    <p:sldId id="283" r:id="rId9"/>
    <p:sldId id="261" r:id="rId10"/>
    <p:sldId id="278" r:id="rId11"/>
    <p:sldId id="269" r:id="rId12"/>
    <p:sldId id="262" r:id="rId13"/>
    <p:sldId id="279" r:id="rId14"/>
    <p:sldId id="263" r:id="rId15"/>
    <p:sldId id="280" r:id="rId16"/>
    <p:sldId id="264" r:id="rId17"/>
    <p:sldId id="292" r:id="rId18"/>
    <p:sldId id="270" r:id="rId19"/>
    <p:sldId id="284" r:id="rId20"/>
    <p:sldId id="265" r:id="rId21"/>
    <p:sldId id="266" r:id="rId22"/>
    <p:sldId id="285" r:id="rId23"/>
    <p:sldId id="289" r:id="rId24"/>
    <p:sldId id="267" r:id="rId25"/>
    <p:sldId id="286" r:id="rId26"/>
    <p:sldId id="290" r:id="rId27"/>
    <p:sldId id="291" r:id="rId28"/>
    <p:sldId id="287" r:id="rId29"/>
    <p:sldId id="288" r:id="rId30"/>
    <p:sldId id="257" r:id="rId31"/>
    <p:sldId id="275" r:id="rId32"/>
    <p:sldId id="281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0FF1CE12-B100-0000-0000-000000000002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0400" autoAdjust="0"/>
    <p:restoredTop sz="98971" autoAdjust="0"/>
  </p:normalViewPr>
  <p:slideViewPr>
    <p:cSldViewPr>
      <p:cViewPr>
        <p:scale>
          <a:sx n="80" d="100"/>
          <a:sy n="80" d="100"/>
        </p:scale>
        <p:origin x="-72" y="-72"/>
      </p:cViewPr>
      <p:guideLst>
        <p:guide orient="horz" pos="2160"/>
        <p:guide pos="2880"/>
      </p:guideLst>
    </p:cSldViewPr>
  </p:slideViewPr>
  <p:outlineViewPr>
    <p:cViewPr>
      <p:scale>
        <a:sx n="1" d="1"/>
        <a:sy n="1" d="1"/>
      </p:scale>
      <p:origin x="6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24" name="Rectangle 24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A849C5AD-4428-4E9C-9C84-11B72C9365FB}" type="datetimeFigureOut">
              <a:rPr lang="en-US" smtClean="0"/>
              <a:pPr/>
              <a:t>1/13/2015</a:t>
            </a:fld>
            <a:endParaRPr lang="en-US" smtClean="0"/>
          </a:p>
        </p:txBody>
      </p:sp>
      <p:sp>
        <p:nvSpPr>
          <p:cNvPr id="30" name="Rectangle 30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18" name="Rectangle 18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C596567-A38F-4CEF-B37F-9B9D120D62CE}" type="slidenum">
              <a:rPr lang="en-US" smtClean="0"/>
              <a:pPr/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1594800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4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15" name="Rectangle 15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D7547E60-4BE7-4E4E-9AAA-5EE35AEC995C}" type="datetimeFigureOut">
              <a:rPr lang="en-US" smtClean="0"/>
              <a:pPr/>
              <a:t>1/13/2015</a:t>
            </a:fld>
            <a:endParaRPr lang="en-US" smtClean="0"/>
          </a:p>
        </p:txBody>
      </p:sp>
      <p:sp>
        <p:nvSpPr>
          <p:cNvPr id="23" name="Rectangle 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28" name="Rectangle 28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A077768-21C8-4125-A345-258E48D2EED0}" type="slidenum">
              <a:rPr lang="en-US" smtClean="0"/>
              <a:pPr/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4211458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1/13/2015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1/13/2015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1/13/2015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1/13/2015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טקסט בשני טור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1/13/2015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1/13/2015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1/13/2015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5C14FD69-4A85-4715-A222-ABB225B63BC6}" type="datetimeFigureOut">
              <a:rPr lang="en-US" smtClean="0"/>
              <a:pPr/>
              <a:t>1/13/2015</a:t>
            </a:fld>
            <a:endParaRPr lang="en-US" sz="1000" dirty="0" smtClean="0"/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pPr algn="ctr"/>
            <a:endParaRPr lang="en-US" sz="1000" smtClean="0"/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 sz="1000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openxmlformats.org/officeDocument/2006/relationships/audio" Target="../media/media1.mp3"/><Relationship Id="rId11" Type="http://schemas.microsoft.com/office/2007/relationships/media" Target="../media/media2.mp3"/><Relationship Id="rId10" Type="http://schemas.openxmlformats.org/officeDocument/2006/relationships/image" Target="../media/image9.png"/><Relationship Id="rId4" Type="http://schemas.openxmlformats.org/officeDocument/2006/relationships/image" Target="../media/image7.jpeg"/><Relationship Id="rId9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1"/>
          <p:cNvSpPr>
            <a:spLocks noGrp="1"/>
          </p:cNvSpPr>
          <p:nvPr>
            <p:ph type="subTitle" idx="1"/>
          </p:nvPr>
        </p:nvSpPr>
        <p:spPr>
          <a:xfrm>
            <a:off x="539552" y="4437112"/>
            <a:ext cx="7159487" cy="648072"/>
          </a:xfrm>
        </p:spPr>
        <p:txBody>
          <a:bodyPr>
            <a:normAutofit lnSpcReduction="10000"/>
          </a:bodyPr>
          <a:lstStyle/>
          <a:p>
            <a:pPr algn="ctr"/>
            <a:r>
              <a:rPr lang="he-IL" sz="4000" dirty="0" smtClean="0">
                <a:solidFill>
                  <a:schemeClr val="accent1">
                    <a:lumMod val="75000"/>
                  </a:schemeClr>
                </a:solidFill>
              </a:rPr>
              <a:t>תעודות זהות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כותרת 2"/>
          <p:cNvSpPr>
            <a:spLocks noGrp="1"/>
          </p:cNvSpPr>
          <p:nvPr>
            <p:ph type="ctrTitle"/>
          </p:nvPr>
        </p:nvSpPr>
        <p:spPr>
          <a:xfrm>
            <a:off x="1346894" y="2420888"/>
            <a:ext cx="5616624" cy="2088232"/>
          </a:xfrm>
        </p:spPr>
        <p:txBody>
          <a:bodyPr>
            <a:normAutofit fontScale="90000"/>
          </a:bodyPr>
          <a:lstStyle/>
          <a:p>
            <a:pPr algn="ctr" rtl="1"/>
            <a:r>
              <a:rPr lang="he-IL" sz="7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e-IL" sz="8900" dirty="0" smtClean="0">
                <a:solidFill>
                  <a:schemeClr val="accent1">
                    <a:lumMod val="75000"/>
                  </a:schemeClr>
                </a:solidFill>
              </a:rPr>
              <a:t>קליטת בנים</a:t>
            </a:r>
            <a:br>
              <a:rPr lang="he-IL" sz="89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he-IL" sz="89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e-IL" sz="6000" dirty="0" smtClean="0">
                <a:solidFill>
                  <a:schemeClr val="accent1">
                    <a:lumMod val="75000"/>
                  </a:schemeClr>
                </a:solidFill>
              </a:rPr>
              <a:t>ינואר 2015</a:t>
            </a:r>
            <a:endParaRPr lang="en-US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218" name="תמונה 38" descr="image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63518" y="4941168"/>
            <a:ext cx="1903091" cy="191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C:\Program Files\Microsoft Office\MEDIA\CAGCAT10\j0185604.wmf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32656"/>
            <a:ext cx="2658096" cy="26607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דני רובס משהו חדש מתחיל המלא!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דני רובס - משהו חדש מתחיל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8769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3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numSld="4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build="p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אובייקט 31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48" b="-250"/>
          <a:stretch>
            <a:fillRect/>
          </a:stretch>
        </p:blipFill>
        <p:spPr bwMode="auto">
          <a:xfrm>
            <a:off x="827584" y="1412776"/>
            <a:ext cx="7848871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4248" y="428513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4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משפחת אפל-סלע-גולדברג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108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idx="1"/>
          </p:nvPr>
        </p:nvSpPr>
        <p:spPr>
          <a:xfrm>
            <a:off x="4139952" y="1424875"/>
            <a:ext cx="4906888" cy="5351065"/>
          </a:xfrm>
        </p:spPr>
        <p:txBody>
          <a:bodyPr>
            <a:noAutofit/>
          </a:bodyPr>
          <a:lstStyle/>
          <a:p>
            <a:pPr marL="0" indent="0" rtl="1">
              <a:lnSpc>
                <a:spcPct val="150000"/>
              </a:lnSpc>
              <a:buNone/>
            </a:pPr>
            <a:r>
              <a:rPr lang="he-IL" sz="2200" dirty="0" smtClean="0"/>
              <a:t>הורים לעידו (5 וחצי) מתחנך בגן דקל, ולאיה (2) מתחנכת בגן תות. </a:t>
            </a:r>
          </a:p>
          <a:p>
            <a:pPr marL="0" indent="0" rtl="1">
              <a:lnSpc>
                <a:spcPct val="150000"/>
              </a:lnSpc>
              <a:buNone/>
            </a:pPr>
            <a:r>
              <a:rPr lang="he-IL" sz="2200" dirty="0" smtClean="0"/>
              <a:t>נועה בת כפר מנחם. גל בן קיבוץ ניצנים. </a:t>
            </a:r>
          </a:p>
          <a:p>
            <a:pPr marL="0" indent="0" rtl="1">
              <a:lnSpc>
                <a:spcPct val="150000"/>
              </a:lnSpc>
              <a:buNone/>
            </a:pPr>
            <a:r>
              <a:rPr lang="he-IL" sz="2200" dirty="0" smtClean="0"/>
              <a:t>מתגוררים בכפר מנחם בחמש השנים האחרונות. לפני כן התגוררו בתל אביב וברמת גן. </a:t>
            </a:r>
          </a:p>
          <a:p>
            <a:pPr marL="0" indent="0" rtl="1">
              <a:lnSpc>
                <a:spcPct val="150000"/>
              </a:lnSpc>
              <a:buNone/>
            </a:pPr>
            <a:r>
              <a:rPr lang="he-IL" sz="2200" dirty="0" smtClean="0"/>
              <a:t>בשנה האחרונה, בעקבות מצוקת הדיור בקיבוץ, עברו להתגורר בכפר </a:t>
            </a:r>
            <a:r>
              <a:rPr lang="he-IL" sz="2200" dirty="0" err="1" smtClean="0"/>
              <a:t>הרי"ף</a:t>
            </a:r>
            <a:r>
              <a:rPr lang="he-IL" sz="2200" dirty="0" smtClean="0"/>
              <a:t>. </a:t>
            </a:r>
          </a:p>
          <a:p>
            <a:pPr marL="0" indent="0" rtl="1">
              <a:lnSpc>
                <a:spcPct val="150000"/>
              </a:lnSpc>
              <a:buNone/>
            </a:pPr>
            <a:r>
              <a:rPr lang="he-IL" sz="2200" dirty="0" smtClean="0"/>
              <a:t>בימים אלה נוסעים </a:t>
            </a:r>
            <a:r>
              <a:rPr lang="he-IL" sz="2200" dirty="0" err="1" smtClean="0"/>
              <a:t>לרילוקיישן</a:t>
            </a:r>
            <a:r>
              <a:rPr lang="he-IL" sz="2200" dirty="0" smtClean="0"/>
              <a:t> בגרמניה לתקופה של שנתיים מטעם עבודתו של גל. </a:t>
            </a:r>
          </a:p>
          <a:p>
            <a:endParaRPr lang="en-US" sz="1400" dirty="0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1043608" y="548680"/>
            <a:ext cx="7653536" cy="549255"/>
          </a:xfrm>
        </p:spPr>
        <p:txBody>
          <a:bodyPr>
            <a:noAutofit/>
          </a:bodyPr>
          <a:lstStyle/>
          <a:p>
            <a:pPr algn="ctr"/>
            <a:r>
              <a:rPr lang="he-IL" sz="4000" b="1" dirty="0" smtClean="0">
                <a:solidFill>
                  <a:schemeClr val="accent1">
                    <a:lumMod val="75000"/>
                  </a:schemeClr>
                </a:solidFill>
              </a:rPr>
              <a:t>נועה גולדברג-</a:t>
            </a:r>
            <a:r>
              <a:rPr lang="he-IL" sz="4000" b="1" dirty="0" err="1" smtClean="0">
                <a:solidFill>
                  <a:schemeClr val="accent1">
                    <a:lumMod val="75000"/>
                  </a:schemeClr>
                </a:solidFill>
              </a:rPr>
              <a:t>לוינהיים</a:t>
            </a:r>
            <a:r>
              <a:rPr lang="he-IL" sz="4000" b="1" dirty="0" smtClean="0">
                <a:solidFill>
                  <a:schemeClr val="accent1">
                    <a:lumMod val="75000"/>
                  </a:schemeClr>
                </a:solidFill>
              </a:rPr>
              <a:t> וגל </a:t>
            </a:r>
            <a:r>
              <a:rPr lang="he-IL" sz="4000" b="1" dirty="0" err="1" smtClean="0">
                <a:solidFill>
                  <a:schemeClr val="accent1">
                    <a:lumMod val="75000"/>
                  </a:schemeClr>
                </a:solidFill>
              </a:rPr>
              <a:t>לוינהיים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767" r="20370"/>
          <a:stretch/>
        </p:blipFill>
        <p:spPr>
          <a:xfrm>
            <a:off x="179512" y="1815036"/>
            <a:ext cx="4032456" cy="4726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047267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rtl="1">
              <a:lnSpc>
                <a:spcPct val="150000"/>
              </a:lnSpc>
              <a:buNone/>
            </a:pPr>
            <a:r>
              <a:rPr lang="he-IL" b="1" dirty="0">
                <a:solidFill>
                  <a:schemeClr val="accent1">
                    <a:lumMod val="75000"/>
                  </a:schemeClr>
                </a:solidFill>
              </a:rPr>
              <a:t>עיסוקים:</a:t>
            </a:r>
            <a:r>
              <a:rPr lang="he-IL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e-IL" dirty="0"/>
              <a:t>נועה פסיכולוגית, עובדת בתחום האבחון והייעוץ התעסוקתי. גל מהנדס, עובד כמנהל מוצר בהיי-טק.</a:t>
            </a:r>
            <a:endParaRPr lang="en-US" dirty="0"/>
          </a:p>
          <a:p>
            <a:pPr marL="0" indent="0" rtl="1">
              <a:lnSpc>
                <a:spcPct val="150000"/>
              </a:lnSpc>
              <a:buNone/>
            </a:pPr>
            <a:r>
              <a:rPr lang="he-IL" b="1" dirty="0" smtClean="0">
                <a:solidFill>
                  <a:schemeClr val="accent1">
                    <a:lumMod val="75000"/>
                  </a:schemeClr>
                </a:solidFill>
              </a:rPr>
              <a:t>ההחלטה</a:t>
            </a:r>
            <a:r>
              <a:rPr lang="he-IL" b="1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he-IL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e-IL" dirty="0"/>
              <a:t>לאחר לידת בננו הבכור החלטנו לעבור </a:t>
            </a:r>
            <a:r>
              <a:rPr lang="he-IL" dirty="0" smtClean="0"/>
              <a:t>לקיבוץ </a:t>
            </a:r>
            <a:r>
              <a:rPr lang="he-IL" dirty="0"/>
              <a:t>מתוך רצון לגדל אותו בצורה דומה לזו שבה אנחנו גדלנו, בסביבה כפרית, בקהילה איכותית ובקרבה למשפחה ולחברים.</a:t>
            </a:r>
            <a:endParaRPr lang="en-US" dirty="0"/>
          </a:p>
          <a:p>
            <a:pPr marL="0" indent="0" rtl="1">
              <a:lnSpc>
                <a:spcPct val="150000"/>
              </a:lnSpc>
              <a:buNone/>
            </a:pPr>
            <a:r>
              <a:rPr lang="he-IL" b="1" dirty="0" err="1">
                <a:solidFill>
                  <a:schemeClr val="accent1">
                    <a:lumMod val="75000"/>
                  </a:schemeClr>
                </a:solidFill>
              </a:rPr>
              <a:t>תוכניות</a:t>
            </a:r>
            <a:r>
              <a:rPr lang="he-IL" b="1" dirty="0">
                <a:solidFill>
                  <a:schemeClr val="accent1">
                    <a:lumMod val="75000"/>
                  </a:schemeClr>
                </a:solidFill>
              </a:rPr>
              <a:t> לעתיד: </a:t>
            </a:r>
            <a:r>
              <a:rPr lang="he-IL" dirty="0"/>
              <a:t>מעוניינים לבנות את ביתנו כאן ולייצר תחושת יציבות </a:t>
            </a:r>
            <a:r>
              <a:rPr lang="he-IL" dirty="0" smtClean="0"/>
              <a:t>ושייכות. </a:t>
            </a:r>
            <a:r>
              <a:rPr lang="he-IL" dirty="0"/>
              <a:t>מעוניינים לראות את כפר מנחם ממשיך </a:t>
            </a:r>
            <a:r>
              <a:rPr lang="he-IL" dirty="0" smtClean="0"/>
              <a:t>כיישוב </a:t>
            </a:r>
            <a:r>
              <a:rPr lang="he-IL" dirty="0"/>
              <a:t>חי, תוסס, מתפתח ואף משתנה במידת הצורך</a:t>
            </a:r>
            <a:r>
              <a:rPr lang="he-IL" dirty="0" smtClean="0"/>
              <a:t>.</a:t>
            </a:r>
            <a:endParaRPr lang="en-US" dirty="0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621263"/>
          </a:xfrm>
        </p:spPr>
        <p:txBody>
          <a:bodyPr>
            <a:noAutofit/>
          </a:bodyPr>
          <a:lstStyle/>
          <a:p>
            <a:pPr algn="ctr"/>
            <a:r>
              <a:rPr lang="he-IL" sz="4000" b="1" dirty="0">
                <a:solidFill>
                  <a:schemeClr val="accent1">
                    <a:lumMod val="75000"/>
                  </a:schemeClr>
                </a:solidFill>
              </a:rPr>
              <a:t>נועה גולדברג-</a:t>
            </a:r>
            <a:r>
              <a:rPr lang="he-IL" sz="4000" b="1" dirty="0" err="1">
                <a:solidFill>
                  <a:schemeClr val="accent1">
                    <a:lumMod val="75000"/>
                  </a:schemeClr>
                </a:solidFill>
              </a:rPr>
              <a:t>לוינהיים</a:t>
            </a:r>
            <a:r>
              <a:rPr lang="he-IL" sz="4000" b="1" dirty="0">
                <a:solidFill>
                  <a:schemeClr val="accent1">
                    <a:lumMod val="75000"/>
                  </a:schemeClr>
                </a:solidFill>
              </a:rPr>
              <a:t> וגל </a:t>
            </a:r>
            <a:r>
              <a:rPr lang="he-IL" sz="4000" b="1" dirty="0" err="1">
                <a:solidFill>
                  <a:schemeClr val="accent1">
                    <a:lumMod val="75000"/>
                  </a:schemeClr>
                </a:solidFill>
              </a:rPr>
              <a:t>לוינהיים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xmlns="" val="2209268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1907704" y="476672"/>
            <a:ext cx="6281240" cy="621263"/>
          </a:xfrm>
        </p:spPr>
        <p:txBody>
          <a:bodyPr>
            <a:noAutofit/>
          </a:bodyPr>
          <a:lstStyle/>
          <a:p>
            <a:pPr algn="ctr"/>
            <a:r>
              <a:rPr lang="he-IL" sz="4000" b="1" dirty="0" smtClean="0">
                <a:solidFill>
                  <a:schemeClr val="accent1">
                    <a:lumMod val="75000"/>
                  </a:schemeClr>
                </a:solidFill>
              </a:rPr>
              <a:t>אסתי ודני </a:t>
            </a:r>
            <a:r>
              <a:rPr lang="he-IL" sz="4000" b="1" dirty="0" err="1" smtClean="0">
                <a:solidFill>
                  <a:schemeClr val="accent1">
                    <a:lumMod val="75000"/>
                  </a:schemeClr>
                </a:solidFill>
              </a:rPr>
              <a:t>אלבירט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170" name="אובייקט 27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403" r="-21" b="-362"/>
          <a:stretch>
            <a:fillRect/>
          </a:stretch>
        </p:blipFill>
        <p:spPr bwMode="auto">
          <a:xfrm>
            <a:off x="107504" y="1392639"/>
            <a:ext cx="3312367" cy="502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63805" y="1412776"/>
            <a:ext cx="4857187" cy="500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332880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idx="1"/>
          </p:nvPr>
        </p:nvSpPr>
        <p:spPr>
          <a:xfrm>
            <a:off x="107504" y="1340768"/>
            <a:ext cx="8928992" cy="5184576"/>
          </a:xfrm>
        </p:spPr>
        <p:txBody>
          <a:bodyPr>
            <a:noAutofit/>
          </a:bodyPr>
          <a:lstStyle/>
          <a:p>
            <a:pPr marL="0" indent="0" rtl="1">
              <a:lnSpc>
                <a:spcPct val="170000"/>
              </a:lnSpc>
              <a:buNone/>
            </a:pPr>
            <a:r>
              <a:rPr lang="he-IL" sz="2200" dirty="0"/>
              <a:t>הורים לעמית (18) שמשרת בצה"ל, לעדי (14) חניכה בצפית, ולשי (7) חניך באלה. </a:t>
            </a:r>
            <a:endParaRPr lang="he-IL" sz="2200" dirty="0" smtClean="0"/>
          </a:p>
          <a:p>
            <a:pPr marL="0" indent="0" rtl="1">
              <a:lnSpc>
                <a:spcPct val="170000"/>
              </a:lnSpc>
              <a:buNone/>
            </a:pPr>
            <a:r>
              <a:rPr lang="he-IL" sz="2200" dirty="0" smtClean="0"/>
              <a:t>אסתי </a:t>
            </a:r>
            <a:r>
              <a:rPr lang="he-IL" sz="2200" dirty="0"/>
              <a:t>נולדה בנס ציונה. דני נולד בסלטה, ארגנטינה. </a:t>
            </a:r>
            <a:endParaRPr lang="he-IL" sz="2200" dirty="0" smtClean="0"/>
          </a:p>
          <a:p>
            <a:pPr marL="0" indent="0" rtl="1">
              <a:lnSpc>
                <a:spcPct val="170000"/>
              </a:lnSpc>
              <a:buNone/>
            </a:pPr>
            <a:r>
              <a:rPr lang="he-IL" sz="2200" dirty="0" smtClean="0"/>
              <a:t>מתגוררים </a:t>
            </a:r>
            <a:r>
              <a:rPr lang="he-IL" sz="2200" dirty="0"/>
              <a:t>בכפר מנחם מאז אוגוסט 2002. לפני כן התגוררו בנס ציונה.</a:t>
            </a:r>
            <a:endParaRPr lang="en-US" sz="2200" dirty="0"/>
          </a:p>
          <a:p>
            <a:pPr marL="0" indent="0" rtl="1">
              <a:lnSpc>
                <a:spcPct val="170000"/>
              </a:lnSpc>
              <a:buNone/>
            </a:pPr>
            <a:r>
              <a:rPr lang="he-IL" sz="2200" b="1" dirty="0">
                <a:solidFill>
                  <a:schemeClr val="accent1">
                    <a:lumMod val="75000"/>
                  </a:schemeClr>
                </a:solidFill>
              </a:rPr>
              <a:t>עיסוקים: </a:t>
            </a:r>
            <a:r>
              <a:rPr lang="he-IL" sz="2200" dirty="0"/>
              <a:t>אסתי גננת בגן תאנה. דני רופא הכפר של הקיבוץ.</a:t>
            </a:r>
            <a:endParaRPr lang="en-US" sz="2200" dirty="0"/>
          </a:p>
          <a:p>
            <a:pPr marL="0" indent="0" rtl="1">
              <a:lnSpc>
                <a:spcPct val="170000"/>
              </a:lnSpc>
              <a:buNone/>
            </a:pPr>
            <a:r>
              <a:rPr lang="he-IL" sz="2200" b="1" dirty="0" smtClean="0">
                <a:solidFill>
                  <a:schemeClr val="accent1">
                    <a:lumMod val="75000"/>
                  </a:schemeClr>
                </a:solidFill>
              </a:rPr>
              <a:t>ההחלטה</a:t>
            </a:r>
            <a:r>
              <a:rPr lang="he-IL" sz="2200" b="1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he-IL" sz="2200" dirty="0"/>
              <a:t>הגענו מתוקף תפקידו של דני כרופא. לאחר מספר חודשים החלטנו שאנו רוצים להישאר בכפר מנחם כמקום מגורים קבוע. </a:t>
            </a:r>
            <a:endParaRPr lang="en-US" sz="2200" dirty="0"/>
          </a:p>
          <a:p>
            <a:pPr marL="0" indent="0" rtl="1">
              <a:lnSpc>
                <a:spcPct val="170000"/>
              </a:lnSpc>
              <a:buNone/>
            </a:pPr>
            <a:r>
              <a:rPr lang="he-IL" sz="2200" b="1" dirty="0" err="1">
                <a:solidFill>
                  <a:schemeClr val="accent1">
                    <a:lumMod val="75000"/>
                  </a:schemeClr>
                </a:solidFill>
              </a:rPr>
              <a:t>תוכניות</a:t>
            </a:r>
            <a:r>
              <a:rPr lang="he-IL" sz="2200" b="1" dirty="0">
                <a:solidFill>
                  <a:schemeClr val="accent1">
                    <a:lumMod val="75000"/>
                  </a:schemeClr>
                </a:solidFill>
              </a:rPr>
              <a:t> לעתיד: </a:t>
            </a:r>
            <a:r>
              <a:rPr lang="he-IL" sz="2200" dirty="0"/>
              <a:t>להזדקן בכפר מנחם.</a:t>
            </a:r>
            <a:endParaRPr lang="en-US" sz="2200" dirty="0"/>
          </a:p>
          <a:p>
            <a:pPr marL="0" indent="0" rtl="1">
              <a:lnSpc>
                <a:spcPct val="170000"/>
              </a:lnSpc>
              <a:buNone/>
            </a:pPr>
            <a:r>
              <a:rPr lang="he-IL" sz="2200" b="1" dirty="0">
                <a:solidFill>
                  <a:schemeClr val="accent1">
                    <a:lumMod val="75000"/>
                  </a:schemeClr>
                </a:solidFill>
              </a:rPr>
              <a:t>עוד כמה מילים: </a:t>
            </a:r>
            <a:r>
              <a:rPr lang="he-IL" sz="2200" dirty="0"/>
              <a:t>בחרנו להישאר בקיבוץ מתוך אמונה ברעיון של החיים בקהילה כחלק </a:t>
            </a:r>
            <a:r>
              <a:rPr lang="he-IL" sz="2200" dirty="0" smtClean="0"/>
              <a:t>תורם. </a:t>
            </a:r>
            <a:r>
              <a:rPr lang="he-IL" sz="2200" dirty="0"/>
              <a:t>במהלך השנים הפכנו להיות חלק מהקהילה עם חברים רבים</a:t>
            </a:r>
            <a:r>
              <a:rPr lang="he-IL" sz="2200" dirty="0" smtClean="0"/>
              <a:t>.</a:t>
            </a:r>
            <a:endParaRPr lang="en-US" sz="2200" dirty="0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621263"/>
          </a:xfrm>
        </p:spPr>
        <p:txBody>
          <a:bodyPr>
            <a:normAutofit fontScale="90000"/>
          </a:bodyPr>
          <a:lstStyle/>
          <a:p>
            <a:pPr algn="ctr"/>
            <a:r>
              <a:rPr lang="he-IL" sz="4400" b="1" dirty="0">
                <a:solidFill>
                  <a:schemeClr val="accent1">
                    <a:lumMod val="75000"/>
                  </a:schemeClr>
                </a:solidFill>
              </a:rPr>
              <a:t>אסתי ודני </a:t>
            </a:r>
            <a:r>
              <a:rPr lang="he-IL" sz="4400" b="1" dirty="0" err="1">
                <a:solidFill>
                  <a:schemeClr val="accent1">
                    <a:lumMod val="75000"/>
                  </a:schemeClr>
                </a:solidFill>
              </a:rPr>
              <a:t>אלבירט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xmlns="" val="2349858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idx="1"/>
          </p:nvPr>
        </p:nvSpPr>
        <p:spPr>
          <a:xfrm>
            <a:off x="5604114" y="1600200"/>
            <a:ext cx="3216358" cy="4925144"/>
          </a:xfrm>
        </p:spPr>
        <p:txBody>
          <a:bodyPr>
            <a:normAutofit fontScale="92500"/>
          </a:bodyPr>
          <a:lstStyle/>
          <a:p>
            <a:pPr marL="0" indent="0" rtl="1">
              <a:lnSpc>
                <a:spcPct val="150000"/>
              </a:lnSpc>
              <a:buNone/>
            </a:pPr>
            <a:r>
              <a:rPr lang="he-IL" dirty="0"/>
              <a:t>הורים לשי (7 וחצי) חניך באלה ולגל (5 וחצי) מתחנך בגן דקל. </a:t>
            </a:r>
            <a:endParaRPr lang="he-IL" dirty="0" smtClean="0"/>
          </a:p>
          <a:p>
            <a:pPr marL="0" indent="0" rtl="1">
              <a:lnSpc>
                <a:spcPct val="150000"/>
              </a:lnSpc>
              <a:buNone/>
            </a:pPr>
            <a:r>
              <a:rPr lang="he-IL" dirty="0" smtClean="0"/>
              <a:t>מתן </a:t>
            </a:r>
            <a:r>
              <a:rPr lang="he-IL" dirty="0"/>
              <a:t>בן כפר מנחם. ימית נולדה בדימונה. </a:t>
            </a:r>
            <a:endParaRPr lang="he-IL" dirty="0" smtClean="0"/>
          </a:p>
          <a:p>
            <a:pPr marL="0" indent="0" rtl="1">
              <a:lnSpc>
                <a:spcPct val="150000"/>
              </a:lnSpc>
              <a:buNone/>
            </a:pPr>
            <a:r>
              <a:rPr lang="he-IL" dirty="0" smtClean="0"/>
              <a:t>מתן </a:t>
            </a:r>
            <a:r>
              <a:rPr lang="he-IL" dirty="0"/>
              <a:t>לא עזב מעולם את הקיבוץ. ימית </a:t>
            </a:r>
            <a:r>
              <a:rPr lang="he-IL" dirty="0" smtClean="0"/>
              <a:t>מתגוררת </a:t>
            </a:r>
            <a:r>
              <a:rPr lang="he-IL" dirty="0"/>
              <a:t>בכפר מנחם כ-15 שנה.</a:t>
            </a:r>
            <a:endParaRPr lang="en-US" dirty="0"/>
          </a:p>
          <a:p>
            <a:endParaRPr lang="en-US" dirty="0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1475656" y="548680"/>
            <a:ext cx="6501408" cy="549255"/>
          </a:xfrm>
        </p:spPr>
        <p:txBody>
          <a:bodyPr>
            <a:noAutofit/>
          </a:bodyPr>
          <a:lstStyle/>
          <a:p>
            <a:pPr algn="ctr"/>
            <a:r>
              <a:rPr lang="he-IL" sz="4000" b="1" dirty="0" smtClean="0">
                <a:solidFill>
                  <a:schemeClr val="accent1">
                    <a:lumMod val="75000"/>
                  </a:schemeClr>
                </a:solidFill>
              </a:rPr>
              <a:t>מתן וימית לפידות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7" y="2132856"/>
            <a:ext cx="5280587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256559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idx="1"/>
          </p:nvPr>
        </p:nvSpPr>
        <p:spPr>
          <a:xfrm>
            <a:off x="251520" y="1600200"/>
            <a:ext cx="8568952" cy="3268960"/>
          </a:xfrm>
        </p:spPr>
        <p:txBody>
          <a:bodyPr>
            <a:normAutofit/>
          </a:bodyPr>
          <a:lstStyle/>
          <a:p>
            <a:pPr marL="0" indent="0" rtl="1">
              <a:lnSpc>
                <a:spcPct val="150000"/>
              </a:lnSpc>
              <a:buNone/>
            </a:pPr>
            <a:r>
              <a:rPr lang="he-IL" b="1" dirty="0">
                <a:solidFill>
                  <a:schemeClr val="accent1">
                    <a:lumMod val="75000"/>
                  </a:schemeClr>
                </a:solidFill>
              </a:rPr>
              <a:t>עיסוקים:</a:t>
            </a:r>
            <a:r>
              <a:rPr lang="he-IL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e-IL" dirty="0"/>
              <a:t>מתן מהנדס. ימית מורה לאנגלית.</a:t>
            </a:r>
            <a:endParaRPr lang="en-US" dirty="0"/>
          </a:p>
          <a:p>
            <a:pPr marL="0" indent="0" rtl="1">
              <a:lnSpc>
                <a:spcPct val="150000"/>
              </a:lnSpc>
              <a:buNone/>
            </a:pPr>
            <a:r>
              <a:rPr lang="he-IL" b="1" dirty="0">
                <a:solidFill>
                  <a:schemeClr val="accent1">
                    <a:lumMod val="75000"/>
                  </a:schemeClr>
                </a:solidFill>
              </a:rPr>
              <a:t>ההחלטה: </a:t>
            </a:r>
            <a:r>
              <a:rPr lang="he-IL" dirty="0"/>
              <a:t>אנחנו רוצים לחיות בכפר מנחם כי</a:t>
            </a:r>
            <a:r>
              <a:rPr lang="he-IL" b="1" dirty="0"/>
              <a:t> </a:t>
            </a:r>
            <a:r>
              <a:rPr lang="he-IL" dirty="0"/>
              <a:t>זה הבית שלנו. אנחנו אוהבים את המקום, את המשפחה, את החברים.</a:t>
            </a:r>
            <a:endParaRPr lang="en-US" dirty="0"/>
          </a:p>
          <a:p>
            <a:pPr marL="0" indent="0" rtl="1">
              <a:lnSpc>
                <a:spcPct val="150000"/>
              </a:lnSpc>
              <a:buNone/>
            </a:pPr>
            <a:r>
              <a:rPr lang="he-IL" b="1" dirty="0" err="1">
                <a:solidFill>
                  <a:schemeClr val="accent1">
                    <a:lumMod val="75000"/>
                  </a:schemeClr>
                </a:solidFill>
              </a:rPr>
              <a:t>תוכניות</a:t>
            </a:r>
            <a:r>
              <a:rPr lang="he-IL" b="1" dirty="0">
                <a:solidFill>
                  <a:schemeClr val="accent1">
                    <a:lumMod val="75000"/>
                  </a:schemeClr>
                </a:solidFill>
              </a:rPr>
              <a:t> לעתיד: </a:t>
            </a:r>
            <a:r>
              <a:rPr lang="he-IL" dirty="0"/>
              <a:t>להישאר לגור בקיבוץ.</a:t>
            </a:r>
            <a:endParaRPr lang="en-US" dirty="0"/>
          </a:p>
          <a:p>
            <a:endParaRPr lang="en-US" dirty="0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1475656" y="548680"/>
            <a:ext cx="6501408" cy="549255"/>
          </a:xfrm>
        </p:spPr>
        <p:txBody>
          <a:bodyPr>
            <a:noAutofit/>
          </a:bodyPr>
          <a:lstStyle/>
          <a:p>
            <a:pPr algn="ctr"/>
            <a:r>
              <a:rPr lang="he-IL" sz="4000" b="1" dirty="0" smtClean="0">
                <a:solidFill>
                  <a:schemeClr val="accent1">
                    <a:lumMod val="75000"/>
                  </a:schemeClr>
                </a:solidFill>
              </a:rPr>
              <a:t>מתן וימית לפידות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966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אובייקט 3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43" r="-12" b="-285"/>
          <a:stretch>
            <a:fillRect/>
          </a:stretch>
        </p:blipFill>
        <p:spPr bwMode="auto">
          <a:xfrm>
            <a:off x="827584" y="1484784"/>
            <a:ext cx="7488832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404664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4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משפחת לפידות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2133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1331640" y="620688"/>
            <a:ext cx="6624736" cy="549255"/>
          </a:xfrm>
        </p:spPr>
        <p:txBody>
          <a:bodyPr>
            <a:noAutofit/>
          </a:bodyPr>
          <a:lstStyle/>
          <a:p>
            <a:pPr algn="ctr"/>
            <a:r>
              <a:rPr lang="he-IL" sz="4000" b="1" dirty="0" smtClean="0">
                <a:solidFill>
                  <a:schemeClr val="accent1">
                    <a:lumMod val="75000"/>
                  </a:schemeClr>
                </a:solidFill>
              </a:rPr>
              <a:t>עמית ומיכאלה לפידות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8214" y="2060848"/>
            <a:ext cx="2538282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700808"/>
            <a:ext cx="3723878" cy="4965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1886" y="2996952"/>
            <a:ext cx="2700300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908859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931224" cy="4525963"/>
          </a:xfrm>
        </p:spPr>
        <p:txBody>
          <a:bodyPr>
            <a:normAutofit/>
          </a:bodyPr>
          <a:lstStyle/>
          <a:p>
            <a:pPr marL="0" indent="0" rtl="1">
              <a:lnSpc>
                <a:spcPct val="200000"/>
              </a:lnSpc>
              <a:buNone/>
            </a:pPr>
            <a:r>
              <a:rPr lang="he-IL" sz="2400" dirty="0"/>
              <a:t>הורים לאריאל ואביתר (4) מתחנכים בגן </a:t>
            </a:r>
            <a:r>
              <a:rPr lang="he-IL" sz="2400" dirty="0" smtClean="0"/>
              <a:t>רימון, </a:t>
            </a:r>
            <a:r>
              <a:rPr lang="he-IL" sz="2400" dirty="0"/>
              <a:t>ולאלונה (2) מתחנכת בגן תות. </a:t>
            </a:r>
            <a:endParaRPr lang="he-IL" sz="2400" dirty="0" smtClean="0"/>
          </a:p>
          <a:p>
            <a:pPr marL="0" indent="0" rtl="1">
              <a:lnSpc>
                <a:spcPct val="200000"/>
              </a:lnSpc>
              <a:buNone/>
            </a:pPr>
            <a:r>
              <a:rPr lang="he-IL" sz="2400" dirty="0" smtClean="0"/>
              <a:t>עמית </a:t>
            </a:r>
            <a:r>
              <a:rPr lang="he-IL" sz="2400" dirty="0"/>
              <a:t>בן כפר מנחם. מיכאלה נולדה </a:t>
            </a:r>
            <a:r>
              <a:rPr lang="he-IL" sz="2400" dirty="0" smtClean="0"/>
              <a:t>ברעננה וגדלה בכפר </a:t>
            </a:r>
            <a:r>
              <a:rPr lang="he-IL" sz="2400" dirty="0"/>
              <a:t>חרוצים. </a:t>
            </a:r>
            <a:endParaRPr lang="he-IL" sz="2400" dirty="0" smtClean="0"/>
          </a:p>
          <a:p>
            <a:pPr marL="0" indent="0" rtl="1">
              <a:lnSpc>
                <a:spcPct val="200000"/>
              </a:lnSpc>
              <a:buNone/>
            </a:pPr>
            <a:r>
              <a:rPr lang="he-IL" sz="2400" dirty="0" smtClean="0"/>
              <a:t>מתגוררים </a:t>
            </a:r>
            <a:r>
              <a:rPr lang="he-IL" sz="2400" dirty="0"/>
              <a:t>בכפר מנחם 4 שנים. לפני כן התגוררו </a:t>
            </a:r>
            <a:r>
              <a:rPr lang="he-IL" sz="2400" dirty="0" smtClean="0"/>
              <a:t>בכפר </a:t>
            </a:r>
            <a:r>
              <a:rPr lang="he-IL" sz="2400" dirty="0"/>
              <a:t>חרוצים. </a:t>
            </a:r>
            <a:endParaRPr lang="en-US" sz="2400" dirty="0"/>
          </a:p>
          <a:p>
            <a:pPr marL="0" indent="0" rtl="1">
              <a:lnSpc>
                <a:spcPct val="200000"/>
              </a:lnSpc>
              <a:buNone/>
            </a:pPr>
            <a:r>
              <a:rPr lang="he-IL" sz="2400" b="1" dirty="0">
                <a:solidFill>
                  <a:schemeClr val="accent1">
                    <a:lumMod val="75000"/>
                  </a:schemeClr>
                </a:solidFill>
              </a:rPr>
              <a:t>עיסוקים: </a:t>
            </a:r>
            <a:r>
              <a:rPr lang="he-IL" sz="2400" dirty="0"/>
              <a:t>עמית טייס באל על. מיכאלה מתאמת מכירות ביקב </a:t>
            </a:r>
            <a:r>
              <a:rPr lang="he-IL" sz="2400" dirty="0" err="1"/>
              <a:t>פלם</a:t>
            </a:r>
            <a:r>
              <a:rPr lang="he-IL" sz="2400" dirty="0" smtClean="0"/>
              <a:t>.</a:t>
            </a:r>
            <a:endParaRPr lang="en-US" sz="2400" dirty="0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1331640" y="620688"/>
            <a:ext cx="6624736" cy="549255"/>
          </a:xfrm>
        </p:spPr>
        <p:txBody>
          <a:bodyPr>
            <a:noAutofit/>
          </a:bodyPr>
          <a:lstStyle/>
          <a:p>
            <a:pPr algn="ctr"/>
            <a:r>
              <a:rPr lang="he-IL" sz="4000" b="1" dirty="0" smtClean="0">
                <a:solidFill>
                  <a:schemeClr val="accent1">
                    <a:lumMod val="75000"/>
                  </a:schemeClr>
                </a:solidFill>
              </a:rPr>
              <a:t>עמית ומיכאלה לפידות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2914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2597671" y="260648"/>
            <a:ext cx="6120680" cy="1080120"/>
          </a:xfrm>
        </p:spPr>
        <p:txBody>
          <a:bodyPr>
            <a:normAutofit/>
          </a:bodyPr>
          <a:lstStyle/>
          <a:p>
            <a:pPr algn="ctr" rtl="1"/>
            <a:r>
              <a:rPr lang="he-IL" sz="4400" b="1" dirty="0" smtClean="0">
                <a:solidFill>
                  <a:schemeClr val="accent1">
                    <a:lumMod val="75000"/>
                  </a:schemeClr>
                </a:solidFill>
              </a:rPr>
              <a:t>מיכל ישראל דהן ומוטי דהן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3528392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9912" y="3821918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6" y="1772816"/>
            <a:ext cx="3924436" cy="2616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968247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988840"/>
            <a:ext cx="5088565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מציין מיקום טקסט 1"/>
          <p:cNvSpPr>
            <a:spLocks noGrp="1"/>
          </p:cNvSpPr>
          <p:nvPr>
            <p:ph type="body" idx="1"/>
          </p:nvPr>
        </p:nvSpPr>
        <p:spPr>
          <a:xfrm>
            <a:off x="5364088" y="1600200"/>
            <a:ext cx="3322712" cy="4853136"/>
          </a:xfrm>
        </p:spPr>
        <p:txBody>
          <a:bodyPr>
            <a:noAutofit/>
          </a:bodyPr>
          <a:lstStyle/>
          <a:p>
            <a:pPr marL="0" indent="0" rtl="1">
              <a:lnSpc>
                <a:spcPct val="150000"/>
              </a:lnSpc>
              <a:buNone/>
            </a:pPr>
            <a:r>
              <a:rPr lang="he-IL" sz="2200" dirty="0"/>
              <a:t>הורים לעידו (3 וחצי חודשים) מתחנך בגן </a:t>
            </a:r>
            <a:r>
              <a:rPr lang="he-IL" sz="2200" dirty="0" smtClean="0"/>
              <a:t>רימון, </a:t>
            </a:r>
            <a:r>
              <a:rPr lang="he-IL" sz="2200" dirty="0"/>
              <a:t>ולהגר (שנה ו-3 חודשים) מתחנכת בגן פטל. </a:t>
            </a:r>
            <a:endParaRPr lang="he-IL" sz="2200" dirty="0" smtClean="0"/>
          </a:p>
          <a:p>
            <a:pPr marL="0" indent="0" rtl="1">
              <a:lnSpc>
                <a:spcPct val="150000"/>
              </a:lnSpc>
              <a:buNone/>
            </a:pPr>
            <a:r>
              <a:rPr lang="he-IL" sz="2200" dirty="0" smtClean="0"/>
              <a:t>חגית </a:t>
            </a:r>
            <a:r>
              <a:rPr lang="he-IL" sz="2200" dirty="0"/>
              <a:t>בת כפר מנחם. איתי נולד ברמת </a:t>
            </a:r>
            <a:r>
              <a:rPr lang="he-IL" sz="2200" dirty="0" smtClean="0"/>
              <a:t>גן.</a:t>
            </a:r>
          </a:p>
          <a:p>
            <a:pPr marL="0" indent="0" rtl="1">
              <a:lnSpc>
                <a:spcPct val="150000"/>
              </a:lnSpc>
              <a:buNone/>
            </a:pPr>
            <a:r>
              <a:rPr lang="he-IL" sz="2200" dirty="0" smtClean="0"/>
              <a:t>מתגוררים </a:t>
            </a:r>
            <a:r>
              <a:rPr lang="he-IL" sz="2200" dirty="0"/>
              <a:t>בכפר מנחם מאז אוגוסט 2012. לפני כן התגוררו בגבעתיים. </a:t>
            </a:r>
            <a:endParaRPr lang="en-US" sz="2200" dirty="0"/>
          </a:p>
          <a:p>
            <a:pPr marL="0" indent="0" rtl="1">
              <a:lnSpc>
                <a:spcPct val="150000"/>
              </a:lnSpc>
              <a:buNone/>
            </a:pPr>
            <a:endParaRPr lang="en-US" sz="1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1800" dirty="0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1115616" y="548680"/>
            <a:ext cx="7581528" cy="621263"/>
          </a:xfrm>
        </p:spPr>
        <p:txBody>
          <a:bodyPr>
            <a:noAutofit/>
          </a:bodyPr>
          <a:lstStyle/>
          <a:p>
            <a:pPr algn="ctr"/>
            <a:r>
              <a:rPr lang="he-IL" sz="4000" b="1" dirty="0" smtClean="0">
                <a:solidFill>
                  <a:schemeClr val="accent1">
                    <a:lumMod val="75000"/>
                  </a:schemeClr>
                </a:solidFill>
              </a:rPr>
              <a:t>חגית ואיתי הראל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0909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53136"/>
          </a:xfrm>
        </p:spPr>
        <p:txBody>
          <a:bodyPr>
            <a:noAutofit/>
          </a:bodyPr>
          <a:lstStyle/>
          <a:p>
            <a:pPr marL="0" indent="0" rtl="1">
              <a:lnSpc>
                <a:spcPct val="150000"/>
              </a:lnSpc>
              <a:buNone/>
            </a:pPr>
            <a:r>
              <a:rPr lang="he-IL" b="1" dirty="0" smtClean="0">
                <a:solidFill>
                  <a:schemeClr val="accent1">
                    <a:lumMod val="75000"/>
                  </a:schemeClr>
                </a:solidFill>
              </a:rPr>
              <a:t>עיסוקים</a:t>
            </a:r>
            <a:r>
              <a:rPr lang="he-IL" b="1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he-IL" dirty="0"/>
              <a:t>חגית מורה למתמטיקה בבית הספר היסודי טל שחר. איתי מהנדס חשמל ואלקטרוניקה באינטל. </a:t>
            </a:r>
            <a:endParaRPr lang="en-US" dirty="0"/>
          </a:p>
          <a:p>
            <a:pPr marL="0" indent="0" rtl="1">
              <a:lnSpc>
                <a:spcPct val="150000"/>
              </a:lnSpc>
              <a:buNone/>
            </a:pPr>
            <a:r>
              <a:rPr lang="he-IL" b="1" dirty="0" smtClean="0">
                <a:solidFill>
                  <a:schemeClr val="accent1">
                    <a:lumMod val="75000"/>
                  </a:schemeClr>
                </a:solidFill>
              </a:rPr>
              <a:t>ההחלטה</a:t>
            </a:r>
            <a:r>
              <a:rPr lang="he-IL" b="1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he-IL" dirty="0"/>
              <a:t>החלטנו לעבור לקיבוץ כי רצינו חינוך טוב, אוכלוסייה טובה ולגור קרוב למשפחה.</a:t>
            </a:r>
            <a:endParaRPr lang="en-US" dirty="0"/>
          </a:p>
          <a:p>
            <a:pPr marL="0" indent="0" rtl="1">
              <a:lnSpc>
                <a:spcPct val="150000"/>
              </a:lnSpc>
              <a:buNone/>
            </a:pPr>
            <a:r>
              <a:rPr lang="he-IL" b="1" dirty="0" err="1">
                <a:solidFill>
                  <a:schemeClr val="accent1">
                    <a:lumMod val="75000"/>
                  </a:schemeClr>
                </a:solidFill>
              </a:rPr>
              <a:t>תוכניות</a:t>
            </a:r>
            <a:r>
              <a:rPr lang="he-IL" b="1" dirty="0">
                <a:solidFill>
                  <a:schemeClr val="accent1">
                    <a:lumMod val="75000"/>
                  </a:schemeClr>
                </a:solidFill>
              </a:rPr>
              <a:t> לעתיד: </a:t>
            </a:r>
            <a:r>
              <a:rPr lang="he-IL" dirty="0"/>
              <a:t>מקווים </a:t>
            </a:r>
            <a:r>
              <a:rPr lang="he-IL" dirty="0" smtClean="0"/>
              <a:t>לבנות בית בקיבוץ </a:t>
            </a:r>
            <a:r>
              <a:rPr lang="he-IL" dirty="0"/>
              <a:t>ולהרחיב את המשפחה.</a:t>
            </a:r>
            <a:endParaRPr lang="en-US" dirty="0"/>
          </a:p>
          <a:p>
            <a:pPr>
              <a:lnSpc>
                <a:spcPct val="150000"/>
              </a:lnSpc>
            </a:pPr>
            <a:endParaRPr lang="en-US" sz="1800" dirty="0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1115616" y="548680"/>
            <a:ext cx="7581528" cy="621263"/>
          </a:xfrm>
        </p:spPr>
        <p:txBody>
          <a:bodyPr>
            <a:noAutofit/>
          </a:bodyPr>
          <a:lstStyle/>
          <a:p>
            <a:pPr algn="ctr"/>
            <a:r>
              <a:rPr lang="he-IL" sz="4000" b="1" dirty="0" smtClean="0">
                <a:solidFill>
                  <a:schemeClr val="accent1">
                    <a:lumMod val="75000"/>
                  </a:schemeClr>
                </a:solidFill>
              </a:rPr>
              <a:t>חגית ואיתי הראל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1368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קבוצה 128"/>
          <p:cNvGrpSpPr/>
          <p:nvPr/>
        </p:nvGrpSpPr>
        <p:grpSpPr>
          <a:xfrm>
            <a:off x="615032" y="1484784"/>
            <a:ext cx="8061423" cy="5133322"/>
            <a:chOff x="1259632" y="620688"/>
            <a:chExt cx="7531710" cy="4456442"/>
          </a:xfrm>
        </p:grpSpPr>
        <p:cxnSp>
          <p:nvCxnSpPr>
            <p:cNvPr id="59" name="מחבר ישר 58"/>
            <p:cNvCxnSpPr/>
            <p:nvPr/>
          </p:nvCxnSpPr>
          <p:spPr>
            <a:xfrm flipV="1">
              <a:off x="5364088" y="2708920"/>
              <a:ext cx="0" cy="32149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8" name="קבוצה 127"/>
            <p:cNvGrpSpPr/>
            <p:nvPr/>
          </p:nvGrpSpPr>
          <p:grpSpPr>
            <a:xfrm>
              <a:off x="1259632" y="620688"/>
              <a:ext cx="7531710" cy="4456442"/>
              <a:chOff x="1259632" y="620688"/>
              <a:chExt cx="7531710" cy="4456442"/>
            </a:xfrm>
          </p:grpSpPr>
          <p:cxnSp>
            <p:nvCxnSpPr>
              <p:cNvPr id="111" name="מחבר ישר 110"/>
              <p:cNvCxnSpPr/>
              <p:nvPr/>
            </p:nvCxnSpPr>
            <p:spPr>
              <a:xfrm flipV="1">
                <a:off x="3391368" y="1585173"/>
                <a:ext cx="0" cy="19289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מחבר ישר 111"/>
              <p:cNvCxnSpPr/>
              <p:nvPr/>
            </p:nvCxnSpPr>
            <p:spPr>
              <a:xfrm flipV="1">
                <a:off x="4581174" y="1585173"/>
                <a:ext cx="0" cy="257196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7" name="קבוצה 126"/>
              <p:cNvGrpSpPr/>
              <p:nvPr/>
            </p:nvGrpSpPr>
            <p:grpSpPr>
              <a:xfrm>
                <a:off x="1259632" y="620688"/>
                <a:ext cx="7531710" cy="4456442"/>
                <a:chOff x="1259632" y="620688"/>
                <a:chExt cx="7531710" cy="4456442"/>
              </a:xfrm>
            </p:grpSpPr>
            <p:cxnSp>
              <p:nvCxnSpPr>
                <p:cNvPr id="12" name="מחבר ישר 11"/>
                <p:cNvCxnSpPr/>
                <p:nvPr/>
              </p:nvCxnSpPr>
              <p:spPr>
                <a:xfrm flipV="1">
                  <a:off x="2796465" y="2099565"/>
                  <a:ext cx="148726" cy="3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6" name="קבוצה 125"/>
                <p:cNvGrpSpPr/>
                <p:nvPr/>
              </p:nvGrpSpPr>
              <p:grpSpPr>
                <a:xfrm>
                  <a:off x="1259632" y="620688"/>
                  <a:ext cx="7531710" cy="4456442"/>
                  <a:chOff x="1259632" y="620688"/>
                  <a:chExt cx="7531710" cy="4456442"/>
                </a:xfrm>
              </p:grpSpPr>
              <p:sp>
                <p:nvSpPr>
                  <p:cNvPr id="21" name="מלבן מעוגל 20"/>
                  <p:cNvSpPr/>
                  <p:nvPr/>
                </p:nvSpPr>
                <p:spPr>
                  <a:xfrm>
                    <a:off x="3540094" y="620688"/>
                    <a:ext cx="756715" cy="623226"/>
                  </a:xfrm>
                  <a:prstGeom prst="roundRect">
                    <a:avLst>
                      <a:gd name="adj" fmla="val 10000"/>
                    </a:avLst>
                  </a:prstGeom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</p:sp>
              <p:grpSp>
                <p:nvGrpSpPr>
                  <p:cNvPr id="125" name="קבוצה 124"/>
                  <p:cNvGrpSpPr/>
                  <p:nvPr/>
                </p:nvGrpSpPr>
                <p:grpSpPr>
                  <a:xfrm>
                    <a:off x="1259632" y="620688"/>
                    <a:ext cx="7531710" cy="4456442"/>
                    <a:chOff x="1259632" y="620688"/>
                    <a:chExt cx="7531710" cy="4456442"/>
                  </a:xfrm>
                </p:grpSpPr>
                <p:sp>
                  <p:nvSpPr>
                    <p:cNvPr id="23" name="מלבן מעוגל 22"/>
                    <p:cNvSpPr/>
                    <p:nvPr/>
                  </p:nvSpPr>
                  <p:spPr>
                    <a:xfrm>
                      <a:off x="3995936" y="1700808"/>
                      <a:ext cx="756715" cy="623226"/>
                    </a:xfrm>
                    <a:prstGeom prst="roundRect">
                      <a:avLst>
                        <a:gd name="adj" fmla="val 10000"/>
                      </a:avLst>
                    </a:prstGeom>
                  </p:spPr>
                  <p:style>
                    <a:lnRef idx="2"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1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0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lt1"/>
                    </a:fontRef>
                  </p:style>
                </p:sp>
                <p:sp>
                  <p:nvSpPr>
                    <p:cNvPr id="94" name="מלבן מעוגל 93"/>
                    <p:cNvSpPr/>
                    <p:nvPr/>
                  </p:nvSpPr>
                  <p:spPr>
                    <a:xfrm>
                      <a:off x="3275856" y="4149080"/>
                      <a:ext cx="816278" cy="672281"/>
                    </a:xfrm>
                    <a:prstGeom prst="roundRect">
                      <a:avLst>
                        <a:gd name="adj" fmla="val 10000"/>
                      </a:avLst>
                    </a:prstGeom>
                  </p:spPr>
                  <p:style>
                    <a:lnRef idx="2"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1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0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lt1"/>
                    </a:fontRef>
                  </p:style>
                </p:sp>
                <p:sp>
                  <p:nvSpPr>
                    <p:cNvPr id="97" name="מלבן מעוגל 96"/>
                    <p:cNvSpPr/>
                    <p:nvPr/>
                  </p:nvSpPr>
                  <p:spPr>
                    <a:xfrm>
                      <a:off x="2339752" y="4149080"/>
                      <a:ext cx="816278" cy="672281"/>
                    </a:xfrm>
                    <a:prstGeom prst="roundRect">
                      <a:avLst>
                        <a:gd name="adj" fmla="val 10000"/>
                      </a:avLst>
                    </a:prstGeom>
                  </p:spPr>
                  <p:style>
                    <a:lnRef idx="2"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1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0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lt1"/>
                    </a:fontRef>
                  </p:style>
                </p:sp>
                <p:sp>
                  <p:nvSpPr>
                    <p:cNvPr id="27" name="מלבן מעוגל 26"/>
                    <p:cNvSpPr/>
                    <p:nvPr/>
                  </p:nvSpPr>
                  <p:spPr>
                    <a:xfrm>
                      <a:off x="1953686" y="1713771"/>
                      <a:ext cx="756715" cy="623226"/>
                    </a:xfrm>
                    <a:prstGeom prst="roundRect">
                      <a:avLst>
                        <a:gd name="adj" fmla="val 10000"/>
                      </a:avLst>
                    </a:prstGeom>
                  </p:spPr>
                  <p:style>
                    <a:lnRef idx="2"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1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0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lt1"/>
                    </a:fontRef>
                  </p:style>
                </p:sp>
                <p:sp>
                  <p:nvSpPr>
                    <p:cNvPr id="25" name="מלבן מעוגל 24"/>
                    <p:cNvSpPr/>
                    <p:nvPr/>
                  </p:nvSpPr>
                  <p:spPr>
                    <a:xfrm>
                      <a:off x="2945191" y="1713771"/>
                      <a:ext cx="756715" cy="623226"/>
                    </a:xfrm>
                    <a:prstGeom prst="roundRect">
                      <a:avLst>
                        <a:gd name="adj" fmla="val 10000"/>
                      </a:avLst>
                    </a:prstGeom>
                  </p:spPr>
                  <p:style>
                    <a:lnRef idx="2"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1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0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lt1"/>
                    </a:fontRef>
                  </p:style>
                </p:sp>
                <p:sp>
                  <p:nvSpPr>
                    <p:cNvPr id="22" name="צורה חופשית 21"/>
                    <p:cNvSpPr/>
                    <p:nvPr/>
                  </p:nvSpPr>
                  <p:spPr>
                    <a:xfrm>
                      <a:off x="3624173" y="724286"/>
                      <a:ext cx="756715" cy="623226"/>
                    </a:xfrm>
                    <a:custGeom>
                      <a:avLst/>
                      <a:gdLst>
                        <a:gd name="connsiteX0" fmla="*/ 0 w 1099127"/>
                        <a:gd name="connsiteY0" fmla="*/ 69795 h 697946"/>
                        <a:gd name="connsiteX1" fmla="*/ 20443 w 1099127"/>
                        <a:gd name="connsiteY1" fmla="*/ 20442 h 697946"/>
                        <a:gd name="connsiteX2" fmla="*/ 69796 w 1099127"/>
                        <a:gd name="connsiteY2" fmla="*/ 0 h 697946"/>
                        <a:gd name="connsiteX3" fmla="*/ 1029332 w 1099127"/>
                        <a:gd name="connsiteY3" fmla="*/ 0 h 697946"/>
                        <a:gd name="connsiteX4" fmla="*/ 1078685 w 1099127"/>
                        <a:gd name="connsiteY4" fmla="*/ 20443 h 697946"/>
                        <a:gd name="connsiteX5" fmla="*/ 1099127 w 1099127"/>
                        <a:gd name="connsiteY5" fmla="*/ 69796 h 697946"/>
                        <a:gd name="connsiteX6" fmla="*/ 1099127 w 1099127"/>
                        <a:gd name="connsiteY6" fmla="*/ 628151 h 697946"/>
                        <a:gd name="connsiteX7" fmla="*/ 1078685 w 1099127"/>
                        <a:gd name="connsiteY7" fmla="*/ 677504 h 697946"/>
                        <a:gd name="connsiteX8" fmla="*/ 1029332 w 1099127"/>
                        <a:gd name="connsiteY8" fmla="*/ 697946 h 697946"/>
                        <a:gd name="connsiteX9" fmla="*/ 69795 w 1099127"/>
                        <a:gd name="connsiteY9" fmla="*/ 697946 h 697946"/>
                        <a:gd name="connsiteX10" fmla="*/ 20442 w 1099127"/>
                        <a:gd name="connsiteY10" fmla="*/ 677503 h 697946"/>
                        <a:gd name="connsiteX11" fmla="*/ 0 w 1099127"/>
                        <a:gd name="connsiteY11" fmla="*/ 628150 h 697946"/>
                        <a:gd name="connsiteX12" fmla="*/ 0 w 1099127"/>
                        <a:gd name="connsiteY12" fmla="*/ 69795 h 6979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099127" h="697946">
                          <a:moveTo>
                            <a:pt x="0" y="69795"/>
                          </a:moveTo>
                          <a:cubicBezTo>
                            <a:pt x="0" y="51284"/>
                            <a:pt x="7353" y="33532"/>
                            <a:pt x="20443" y="20442"/>
                          </a:cubicBezTo>
                          <a:cubicBezTo>
                            <a:pt x="33532" y="7353"/>
                            <a:pt x="51285" y="0"/>
                            <a:pt x="69796" y="0"/>
                          </a:cubicBezTo>
                          <a:lnTo>
                            <a:pt x="1029332" y="0"/>
                          </a:lnTo>
                          <a:cubicBezTo>
                            <a:pt x="1047843" y="0"/>
                            <a:pt x="1065595" y="7353"/>
                            <a:pt x="1078685" y="20443"/>
                          </a:cubicBezTo>
                          <a:cubicBezTo>
                            <a:pt x="1091774" y="33532"/>
                            <a:pt x="1099127" y="51285"/>
                            <a:pt x="1099127" y="69796"/>
                          </a:cubicBezTo>
                          <a:lnTo>
                            <a:pt x="1099127" y="628151"/>
                          </a:lnTo>
                          <a:cubicBezTo>
                            <a:pt x="1099127" y="646662"/>
                            <a:pt x="1091774" y="664414"/>
                            <a:pt x="1078685" y="677504"/>
                          </a:cubicBezTo>
                          <a:cubicBezTo>
                            <a:pt x="1065596" y="690593"/>
                            <a:pt x="1047843" y="697946"/>
                            <a:pt x="1029332" y="697946"/>
                          </a:cubicBezTo>
                          <a:lnTo>
                            <a:pt x="69795" y="697946"/>
                          </a:lnTo>
                          <a:cubicBezTo>
                            <a:pt x="51284" y="697946"/>
                            <a:pt x="33532" y="690593"/>
                            <a:pt x="20442" y="677503"/>
                          </a:cubicBezTo>
                          <a:cubicBezTo>
                            <a:pt x="7353" y="664414"/>
                            <a:pt x="0" y="646661"/>
                            <a:pt x="0" y="628150"/>
                          </a:cubicBezTo>
                          <a:lnTo>
                            <a:pt x="0" y="69795"/>
                          </a:lnTo>
                          <a:close/>
                        </a:path>
                      </a:pathLst>
                    </a:custGeom>
                  </p:spPr>
                  <p:style>
                    <a:lnRef idx="2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1">
                      <a:schemeClr val="lt1">
                        <a:alpha val="90000"/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0">
                      <a:schemeClr val="lt1">
                        <a:alpha val="90000"/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fontRef>
                  </p:style>
                  <p:txBody>
                    <a:bodyPr spcFirstLastPara="0" vert="horz" wrap="square" lIns="81402" tIns="81402" rIns="81402" bIns="81402" numCol="1" spcCol="1270" anchor="ctr" anchorCtr="0">
                      <a:noAutofit/>
                    </a:bodyPr>
                    <a:lstStyle/>
                    <a:p>
                      <a:pPr lvl="0" algn="ctr" defTabSz="711200" rtl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he-IL" sz="1200" b="1" kern="1200" dirty="0" smtClean="0"/>
                        <a:t>אסתר ואריה מנדל</a:t>
                      </a:r>
                      <a:endParaRPr lang="he-IL" sz="1200" b="1" kern="1200" dirty="0"/>
                    </a:p>
                  </p:txBody>
                </p:sp>
                <p:sp>
                  <p:nvSpPr>
                    <p:cNvPr id="24" name="צורה חופשית 23"/>
                    <p:cNvSpPr/>
                    <p:nvPr/>
                  </p:nvSpPr>
                  <p:spPr>
                    <a:xfrm>
                      <a:off x="3044341" y="1842369"/>
                      <a:ext cx="756715" cy="623226"/>
                    </a:xfrm>
                    <a:custGeom>
                      <a:avLst/>
                      <a:gdLst>
                        <a:gd name="connsiteX0" fmla="*/ 0 w 1099127"/>
                        <a:gd name="connsiteY0" fmla="*/ 69795 h 697946"/>
                        <a:gd name="connsiteX1" fmla="*/ 20443 w 1099127"/>
                        <a:gd name="connsiteY1" fmla="*/ 20442 h 697946"/>
                        <a:gd name="connsiteX2" fmla="*/ 69796 w 1099127"/>
                        <a:gd name="connsiteY2" fmla="*/ 0 h 697946"/>
                        <a:gd name="connsiteX3" fmla="*/ 1029332 w 1099127"/>
                        <a:gd name="connsiteY3" fmla="*/ 0 h 697946"/>
                        <a:gd name="connsiteX4" fmla="*/ 1078685 w 1099127"/>
                        <a:gd name="connsiteY4" fmla="*/ 20443 h 697946"/>
                        <a:gd name="connsiteX5" fmla="*/ 1099127 w 1099127"/>
                        <a:gd name="connsiteY5" fmla="*/ 69796 h 697946"/>
                        <a:gd name="connsiteX6" fmla="*/ 1099127 w 1099127"/>
                        <a:gd name="connsiteY6" fmla="*/ 628151 h 697946"/>
                        <a:gd name="connsiteX7" fmla="*/ 1078685 w 1099127"/>
                        <a:gd name="connsiteY7" fmla="*/ 677504 h 697946"/>
                        <a:gd name="connsiteX8" fmla="*/ 1029332 w 1099127"/>
                        <a:gd name="connsiteY8" fmla="*/ 697946 h 697946"/>
                        <a:gd name="connsiteX9" fmla="*/ 69795 w 1099127"/>
                        <a:gd name="connsiteY9" fmla="*/ 697946 h 697946"/>
                        <a:gd name="connsiteX10" fmla="*/ 20442 w 1099127"/>
                        <a:gd name="connsiteY10" fmla="*/ 677503 h 697946"/>
                        <a:gd name="connsiteX11" fmla="*/ 0 w 1099127"/>
                        <a:gd name="connsiteY11" fmla="*/ 628150 h 697946"/>
                        <a:gd name="connsiteX12" fmla="*/ 0 w 1099127"/>
                        <a:gd name="connsiteY12" fmla="*/ 69795 h 6979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099127" h="697946">
                          <a:moveTo>
                            <a:pt x="0" y="69795"/>
                          </a:moveTo>
                          <a:cubicBezTo>
                            <a:pt x="0" y="51284"/>
                            <a:pt x="7353" y="33532"/>
                            <a:pt x="20443" y="20442"/>
                          </a:cubicBezTo>
                          <a:cubicBezTo>
                            <a:pt x="33532" y="7353"/>
                            <a:pt x="51285" y="0"/>
                            <a:pt x="69796" y="0"/>
                          </a:cubicBezTo>
                          <a:lnTo>
                            <a:pt x="1029332" y="0"/>
                          </a:lnTo>
                          <a:cubicBezTo>
                            <a:pt x="1047843" y="0"/>
                            <a:pt x="1065595" y="7353"/>
                            <a:pt x="1078685" y="20443"/>
                          </a:cubicBezTo>
                          <a:cubicBezTo>
                            <a:pt x="1091774" y="33532"/>
                            <a:pt x="1099127" y="51285"/>
                            <a:pt x="1099127" y="69796"/>
                          </a:cubicBezTo>
                          <a:lnTo>
                            <a:pt x="1099127" y="628151"/>
                          </a:lnTo>
                          <a:cubicBezTo>
                            <a:pt x="1099127" y="646662"/>
                            <a:pt x="1091774" y="664414"/>
                            <a:pt x="1078685" y="677504"/>
                          </a:cubicBezTo>
                          <a:cubicBezTo>
                            <a:pt x="1065596" y="690593"/>
                            <a:pt x="1047843" y="697946"/>
                            <a:pt x="1029332" y="697946"/>
                          </a:cubicBezTo>
                          <a:lnTo>
                            <a:pt x="69795" y="697946"/>
                          </a:lnTo>
                          <a:cubicBezTo>
                            <a:pt x="51284" y="697946"/>
                            <a:pt x="33532" y="690593"/>
                            <a:pt x="20442" y="677503"/>
                          </a:cubicBezTo>
                          <a:cubicBezTo>
                            <a:pt x="7353" y="664414"/>
                            <a:pt x="0" y="646661"/>
                            <a:pt x="0" y="628150"/>
                          </a:cubicBezTo>
                          <a:lnTo>
                            <a:pt x="0" y="69795"/>
                          </a:lnTo>
                          <a:close/>
                        </a:path>
                      </a:pathLst>
                    </a:custGeom>
                  </p:spPr>
                  <p:style>
                    <a:lnRef idx="2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1">
                      <a:schemeClr val="lt1">
                        <a:alpha val="90000"/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0">
                      <a:schemeClr val="lt1">
                        <a:alpha val="90000"/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fontRef>
                  </p:style>
                  <p:txBody>
                    <a:bodyPr spcFirstLastPara="0" vert="horz" wrap="square" lIns="81402" tIns="81402" rIns="81402" bIns="81402" numCol="1" spcCol="1270" anchor="ctr" anchorCtr="0">
                      <a:noAutofit/>
                    </a:bodyPr>
                    <a:lstStyle/>
                    <a:p>
                      <a:pPr lvl="0" algn="ctr" defTabSz="711200" rtl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he-IL" sz="1200" b="1" kern="1200" dirty="0" smtClean="0"/>
                        <a:t>שלומי</a:t>
                      </a:r>
                      <a:r>
                        <a:rPr lang="he-IL" sz="1200" kern="1200" dirty="0" smtClean="0"/>
                        <a:t> שקד</a:t>
                      </a:r>
                      <a:endParaRPr lang="he-IL" sz="1200" kern="1200" dirty="0"/>
                    </a:p>
                  </p:txBody>
                </p:sp>
                <p:sp>
                  <p:nvSpPr>
                    <p:cNvPr id="26" name="צורה חופשית 25"/>
                    <p:cNvSpPr/>
                    <p:nvPr/>
                  </p:nvSpPr>
                  <p:spPr>
                    <a:xfrm>
                      <a:off x="4085422" y="1842369"/>
                      <a:ext cx="756715" cy="623226"/>
                    </a:xfrm>
                    <a:custGeom>
                      <a:avLst/>
                      <a:gdLst>
                        <a:gd name="connsiteX0" fmla="*/ 0 w 1099127"/>
                        <a:gd name="connsiteY0" fmla="*/ 69795 h 697946"/>
                        <a:gd name="connsiteX1" fmla="*/ 20443 w 1099127"/>
                        <a:gd name="connsiteY1" fmla="*/ 20442 h 697946"/>
                        <a:gd name="connsiteX2" fmla="*/ 69796 w 1099127"/>
                        <a:gd name="connsiteY2" fmla="*/ 0 h 697946"/>
                        <a:gd name="connsiteX3" fmla="*/ 1029332 w 1099127"/>
                        <a:gd name="connsiteY3" fmla="*/ 0 h 697946"/>
                        <a:gd name="connsiteX4" fmla="*/ 1078685 w 1099127"/>
                        <a:gd name="connsiteY4" fmla="*/ 20443 h 697946"/>
                        <a:gd name="connsiteX5" fmla="*/ 1099127 w 1099127"/>
                        <a:gd name="connsiteY5" fmla="*/ 69796 h 697946"/>
                        <a:gd name="connsiteX6" fmla="*/ 1099127 w 1099127"/>
                        <a:gd name="connsiteY6" fmla="*/ 628151 h 697946"/>
                        <a:gd name="connsiteX7" fmla="*/ 1078685 w 1099127"/>
                        <a:gd name="connsiteY7" fmla="*/ 677504 h 697946"/>
                        <a:gd name="connsiteX8" fmla="*/ 1029332 w 1099127"/>
                        <a:gd name="connsiteY8" fmla="*/ 697946 h 697946"/>
                        <a:gd name="connsiteX9" fmla="*/ 69795 w 1099127"/>
                        <a:gd name="connsiteY9" fmla="*/ 697946 h 697946"/>
                        <a:gd name="connsiteX10" fmla="*/ 20442 w 1099127"/>
                        <a:gd name="connsiteY10" fmla="*/ 677503 h 697946"/>
                        <a:gd name="connsiteX11" fmla="*/ 0 w 1099127"/>
                        <a:gd name="connsiteY11" fmla="*/ 628150 h 697946"/>
                        <a:gd name="connsiteX12" fmla="*/ 0 w 1099127"/>
                        <a:gd name="connsiteY12" fmla="*/ 69795 h 6979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099127" h="697946">
                          <a:moveTo>
                            <a:pt x="0" y="69795"/>
                          </a:moveTo>
                          <a:cubicBezTo>
                            <a:pt x="0" y="51284"/>
                            <a:pt x="7353" y="33532"/>
                            <a:pt x="20443" y="20442"/>
                          </a:cubicBezTo>
                          <a:cubicBezTo>
                            <a:pt x="33532" y="7353"/>
                            <a:pt x="51285" y="0"/>
                            <a:pt x="69796" y="0"/>
                          </a:cubicBezTo>
                          <a:lnTo>
                            <a:pt x="1029332" y="0"/>
                          </a:lnTo>
                          <a:cubicBezTo>
                            <a:pt x="1047843" y="0"/>
                            <a:pt x="1065595" y="7353"/>
                            <a:pt x="1078685" y="20443"/>
                          </a:cubicBezTo>
                          <a:cubicBezTo>
                            <a:pt x="1091774" y="33532"/>
                            <a:pt x="1099127" y="51285"/>
                            <a:pt x="1099127" y="69796"/>
                          </a:cubicBezTo>
                          <a:lnTo>
                            <a:pt x="1099127" y="628151"/>
                          </a:lnTo>
                          <a:cubicBezTo>
                            <a:pt x="1099127" y="646662"/>
                            <a:pt x="1091774" y="664414"/>
                            <a:pt x="1078685" y="677504"/>
                          </a:cubicBezTo>
                          <a:cubicBezTo>
                            <a:pt x="1065596" y="690593"/>
                            <a:pt x="1047843" y="697946"/>
                            <a:pt x="1029332" y="697946"/>
                          </a:cubicBezTo>
                          <a:lnTo>
                            <a:pt x="69795" y="697946"/>
                          </a:lnTo>
                          <a:cubicBezTo>
                            <a:pt x="51284" y="697946"/>
                            <a:pt x="33532" y="690593"/>
                            <a:pt x="20442" y="677503"/>
                          </a:cubicBezTo>
                          <a:cubicBezTo>
                            <a:pt x="7353" y="664414"/>
                            <a:pt x="0" y="646661"/>
                            <a:pt x="0" y="628150"/>
                          </a:cubicBezTo>
                          <a:lnTo>
                            <a:pt x="0" y="69795"/>
                          </a:lnTo>
                          <a:close/>
                        </a:path>
                      </a:pathLst>
                    </a:custGeom>
                  </p:spPr>
                  <p:style>
                    <a:lnRef idx="2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1">
                      <a:schemeClr val="lt1">
                        <a:alpha val="90000"/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0">
                      <a:schemeClr val="lt1">
                        <a:alpha val="90000"/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fontRef>
                  </p:style>
                  <p:txBody>
                    <a:bodyPr spcFirstLastPara="0" vert="horz" wrap="square" lIns="81402" tIns="81402" rIns="81402" bIns="81402" numCol="1" spcCol="1270" anchor="ctr" anchorCtr="0">
                      <a:noAutofit/>
                    </a:bodyPr>
                    <a:lstStyle/>
                    <a:p>
                      <a:pPr lvl="0" algn="ctr" defTabSz="711200" rtl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he-IL" sz="1200" b="1" kern="1200" dirty="0" smtClean="0"/>
                        <a:t>אוכמה</a:t>
                      </a:r>
                      <a:r>
                        <a:rPr lang="he-IL" sz="1200" kern="1200" dirty="0" smtClean="0"/>
                        <a:t> אבירם</a:t>
                      </a:r>
                      <a:endParaRPr lang="he-IL" sz="1200" kern="1200" dirty="0"/>
                    </a:p>
                  </p:txBody>
                </p:sp>
                <p:sp>
                  <p:nvSpPr>
                    <p:cNvPr id="28" name="צורה חופשית 27"/>
                    <p:cNvSpPr/>
                    <p:nvPr/>
                  </p:nvSpPr>
                  <p:spPr>
                    <a:xfrm>
                      <a:off x="2037765" y="1817370"/>
                      <a:ext cx="756715" cy="623226"/>
                    </a:xfrm>
                    <a:custGeom>
                      <a:avLst/>
                      <a:gdLst>
                        <a:gd name="connsiteX0" fmla="*/ 0 w 1099127"/>
                        <a:gd name="connsiteY0" fmla="*/ 69795 h 697946"/>
                        <a:gd name="connsiteX1" fmla="*/ 20443 w 1099127"/>
                        <a:gd name="connsiteY1" fmla="*/ 20442 h 697946"/>
                        <a:gd name="connsiteX2" fmla="*/ 69796 w 1099127"/>
                        <a:gd name="connsiteY2" fmla="*/ 0 h 697946"/>
                        <a:gd name="connsiteX3" fmla="*/ 1029332 w 1099127"/>
                        <a:gd name="connsiteY3" fmla="*/ 0 h 697946"/>
                        <a:gd name="connsiteX4" fmla="*/ 1078685 w 1099127"/>
                        <a:gd name="connsiteY4" fmla="*/ 20443 h 697946"/>
                        <a:gd name="connsiteX5" fmla="*/ 1099127 w 1099127"/>
                        <a:gd name="connsiteY5" fmla="*/ 69796 h 697946"/>
                        <a:gd name="connsiteX6" fmla="*/ 1099127 w 1099127"/>
                        <a:gd name="connsiteY6" fmla="*/ 628151 h 697946"/>
                        <a:gd name="connsiteX7" fmla="*/ 1078685 w 1099127"/>
                        <a:gd name="connsiteY7" fmla="*/ 677504 h 697946"/>
                        <a:gd name="connsiteX8" fmla="*/ 1029332 w 1099127"/>
                        <a:gd name="connsiteY8" fmla="*/ 697946 h 697946"/>
                        <a:gd name="connsiteX9" fmla="*/ 69795 w 1099127"/>
                        <a:gd name="connsiteY9" fmla="*/ 697946 h 697946"/>
                        <a:gd name="connsiteX10" fmla="*/ 20442 w 1099127"/>
                        <a:gd name="connsiteY10" fmla="*/ 677503 h 697946"/>
                        <a:gd name="connsiteX11" fmla="*/ 0 w 1099127"/>
                        <a:gd name="connsiteY11" fmla="*/ 628150 h 697946"/>
                        <a:gd name="connsiteX12" fmla="*/ 0 w 1099127"/>
                        <a:gd name="connsiteY12" fmla="*/ 69795 h 6979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099127" h="697946">
                          <a:moveTo>
                            <a:pt x="0" y="69795"/>
                          </a:moveTo>
                          <a:cubicBezTo>
                            <a:pt x="0" y="51284"/>
                            <a:pt x="7353" y="33532"/>
                            <a:pt x="20443" y="20442"/>
                          </a:cubicBezTo>
                          <a:cubicBezTo>
                            <a:pt x="33532" y="7353"/>
                            <a:pt x="51285" y="0"/>
                            <a:pt x="69796" y="0"/>
                          </a:cubicBezTo>
                          <a:lnTo>
                            <a:pt x="1029332" y="0"/>
                          </a:lnTo>
                          <a:cubicBezTo>
                            <a:pt x="1047843" y="0"/>
                            <a:pt x="1065595" y="7353"/>
                            <a:pt x="1078685" y="20443"/>
                          </a:cubicBezTo>
                          <a:cubicBezTo>
                            <a:pt x="1091774" y="33532"/>
                            <a:pt x="1099127" y="51285"/>
                            <a:pt x="1099127" y="69796"/>
                          </a:cubicBezTo>
                          <a:lnTo>
                            <a:pt x="1099127" y="628151"/>
                          </a:lnTo>
                          <a:cubicBezTo>
                            <a:pt x="1099127" y="646662"/>
                            <a:pt x="1091774" y="664414"/>
                            <a:pt x="1078685" y="677504"/>
                          </a:cubicBezTo>
                          <a:cubicBezTo>
                            <a:pt x="1065596" y="690593"/>
                            <a:pt x="1047843" y="697946"/>
                            <a:pt x="1029332" y="697946"/>
                          </a:cubicBezTo>
                          <a:lnTo>
                            <a:pt x="69795" y="697946"/>
                          </a:lnTo>
                          <a:cubicBezTo>
                            <a:pt x="51284" y="697946"/>
                            <a:pt x="33532" y="690593"/>
                            <a:pt x="20442" y="677503"/>
                          </a:cubicBezTo>
                          <a:cubicBezTo>
                            <a:pt x="7353" y="664414"/>
                            <a:pt x="0" y="646661"/>
                            <a:pt x="0" y="628150"/>
                          </a:cubicBezTo>
                          <a:lnTo>
                            <a:pt x="0" y="69795"/>
                          </a:lnTo>
                          <a:close/>
                        </a:path>
                      </a:pathLst>
                    </a:custGeom>
                  </p:spPr>
                  <p:style>
                    <a:lnRef idx="2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1">
                      <a:schemeClr val="lt1">
                        <a:alpha val="90000"/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0">
                      <a:schemeClr val="lt1">
                        <a:alpha val="90000"/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fontRef>
                  </p:style>
                  <p:txBody>
                    <a:bodyPr spcFirstLastPara="0" vert="horz" wrap="square" lIns="81402" tIns="81402" rIns="81402" bIns="81402" numCol="1" spcCol="1270" anchor="ctr" anchorCtr="0">
                      <a:noAutofit/>
                    </a:bodyPr>
                    <a:lstStyle/>
                    <a:p>
                      <a:pPr lvl="0" algn="ctr" defTabSz="711200" rtl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he-IL" sz="1200" kern="1200" dirty="0" smtClean="0"/>
                        <a:t>יהודית שקד</a:t>
                      </a:r>
                      <a:endParaRPr lang="he-IL" sz="1200" kern="1200" dirty="0"/>
                    </a:p>
                  </p:txBody>
                </p:sp>
                <p:cxnSp>
                  <p:nvCxnSpPr>
                    <p:cNvPr id="78" name="מחבר ישר 77"/>
                    <p:cNvCxnSpPr/>
                    <p:nvPr/>
                  </p:nvCxnSpPr>
                  <p:spPr>
                    <a:xfrm flipV="1">
                      <a:off x="2895616" y="2099565"/>
                      <a:ext cx="0" cy="771588"/>
                    </a:xfrm>
                    <a:prstGeom prst="line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83" name="קבוצה 82"/>
                    <p:cNvGrpSpPr/>
                    <p:nvPr/>
                  </p:nvGrpSpPr>
                  <p:grpSpPr>
                    <a:xfrm>
                      <a:off x="2449438" y="2871154"/>
                      <a:ext cx="906974" cy="784034"/>
                      <a:chOff x="4970656" y="2560716"/>
                      <a:chExt cx="1317379" cy="878034"/>
                    </a:xfrm>
                  </p:grpSpPr>
                  <p:sp>
                    <p:nvSpPr>
                      <p:cNvPr id="84" name="מלבן מעוגל 83"/>
                      <p:cNvSpPr/>
                      <p:nvPr/>
                    </p:nvSpPr>
                    <p:spPr>
                      <a:xfrm>
                        <a:off x="4970656" y="2560716"/>
                        <a:ext cx="1185642" cy="752883"/>
                      </a:xfrm>
                      <a:prstGeom prst="roundRect">
                        <a:avLst>
                          <a:gd name="adj" fmla="val 10000"/>
                        </a:avLst>
                      </a:prstGeom>
                    </p:spPr>
                    <p:style>
                      <a:lnRef idx="2">
                        <a:schemeClr val="lt1">
                          <a:hueOff val="0"/>
                          <a:satOff val="0"/>
                          <a:lumOff val="0"/>
                          <a:alphaOff val="0"/>
                        </a:schemeClr>
                      </a:lnRef>
                      <a:fillRef idx="1">
                        <a:schemeClr val="accent1">
                          <a:hueOff val="0"/>
                          <a:satOff val="0"/>
                          <a:lumOff val="0"/>
                          <a:alphaOff val="0"/>
                        </a:schemeClr>
                      </a:fillRef>
                      <a:effectRef idx="0">
                        <a:schemeClr val="accent1">
                          <a:hueOff val="0"/>
                          <a:satOff val="0"/>
                          <a:lumOff val="0"/>
                          <a:alphaOff val="0"/>
                        </a:schemeClr>
                      </a:effectRef>
                      <a:fontRef idx="minor">
                        <a:schemeClr val="lt1"/>
                      </a:fontRef>
                    </p:style>
                  </p:sp>
                  <p:sp>
                    <p:nvSpPr>
                      <p:cNvPr id="85" name="צורה חופשית 84"/>
                      <p:cNvSpPr/>
                      <p:nvPr/>
                    </p:nvSpPr>
                    <p:spPr>
                      <a:xfrm>
                        <a:off x="5102393" y="2685867"/>
                        <a:ext cx="1185642" cy="752883"/>
                      </a:xfrm>
                      <a:custGeom>
                        <a:avLst/>
                        <a:gdLst>
                          <a:gd name="connsiteX0" fmla="*/ 0 w 1185642"/>
                          <a:gd name="connsiteY0" fmla="*/ 75288 h 752883"/>
                          <a:gd name="connsiteX1" fmla="*/ 22051 w 1185642"/>
                          <a:gd name="connsiteY1" fmla="*/ 22051 h 752883"/>
                          <a:gd name="connsiteX2" fmla="*/ 75288 w 1185642"/>
                          <a:gd name="connsiteY2" fmla="*/ 0 h 752883"/>
                          <a:gd name="connsiteX3" fmla="*/ 1110354 w 1185642"/>
                          <a:gd name="connsiteY3" fmla="*/ 0 h 752883"/>
                          <a:gd name="connsiteX4" fmla="*/ 1163591 w 1185642"/>
                          <a:gd name="connsiteY4" fmla="*/ 22051 h 752883"/>
                          <a:gd name="connsiteX5" fmla="*/ 1185642 w 1185642"/>
                          <a:gd name="connsiteY5" fmla="*/ 75288 h 752883"/>
                          <a:gd name="connsiteX6" fmla="*/ 1185642 w 1185642"/>
                          <a:gd name="connsiteY6" fmla="*/ 677595 h 752883"/>
                          <a:gd name="connsiteX7" fmla="*/ 1163591 w 1185642"/>
                          <a:gd name="connsiteY7" fmla="*/ 730832 h 752883"/>
                          <a:gd name="connsiteX8" fmla="*/ 1110354 w 1185642"/>
                          <a:gd name="connsiteY8" fmla="*/ 752883 h 752883"/>
                          <a:gd name="connsiteX9" fmla="*/ 75288 w 1185642"/>
                          <a:gd name="connsiteY9" fmla="*/ 752883 h 752883"/>
                          <a:gd name="connsiteX10" fmla="*/ 22051 w 1185642"/>
                          <a:gd name="connsiteY10" fmla="*/ 730832 h 752883"/>
                          <a:gd name="connsiteX11" fmla="*/ 0 w 1185642"/>
                          <a:gd name="connsiteY11" fmla="*/ 677595 h 752883"/>
                          <a:gd name="connsiteX12" fmla="*/ 0 w 1185642"/>
                          <a:gd name="connsiteY12" fmla="*/ 75288 h 7528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1185642" h="752883">
                            <a:moveTo>
                              <a:pt x="0" y="75288"/>
                            </a:moveTo>
                            <a:cubicBezTo>
                              <a:pt x="0" y="55320"/>
                              <a:pt x="7932" y="36171"/>
                              <a:pt x="22051" y="22051"/>
                            </a:cubicBezTo>
                            <a:cubicBezTo>
                              <a:pt x="36170" y="7932"/>
                              <a:pt x="55320" y="0"/>
                              <a:pt x="75288" y="0"/>
                            </a:cubicBezTo>
                            <a:lnTo>
                              <a:pt x="1110354" y="0"/>
                            </a:lnTo>
                            <a:cubicBezTo>
                              <a:pt x="1130322" y="0"/>
                              <a:pt x="1149471" y="7932"/>
                              <a:pt x="1163591" y="22051"/>
                            </a:cubicBezTo>
                            <a:cubicBezTo>
                              <a:pt x="1177710" y="36170"/>
                              <a:pt x="1185642" y="55320"/>
                              <a:pt x="1185642" y="75288"/>
                            </a:cubicBezTo>
                            <a:lnTo>
                              <a:pt x="1185642" y="677595"/>
                            </a:lnTo>
                            <a:cubicBezTo>
                              <a:pt x="1185642" y="697563"/>
                              <a:pt x="1177710" y="716712"/>
                              <a:pt x="1163591" y="730832"/>
                            </a:cubicBezTo>
                            <a:cubicBezTo>
                              <a:pt x="1149472" y="744951"/>
                              <a:pt x="1130322" y="752883"/>
                              <a:pt x="1110354" y="752883"/>
                            </a:cubicBezTo>
                            <a:lnTo>
                              <a:pt x="75288" y="752883"/>
                            </a:lnTo>
                            <a:cubicBezTo>
                              <a:pt x="55320" y="752883"/>
                              <a:pt x="36171" y="744951"/>
                              <a:pt x="22051" y="730832"/>
                            </a:cubicBezTo>
                            <a:cubicBezTo>
                              <a:pt x="7932" y="716713"/>
                              <a:pt x="0" y="697563"/>
                              <a:pt x="0" y="677595"/>
                            </a:cubicBezTo>
                            <a:lnTo>
                              <a:pt x="0" y="75288"/>
                            </a:lnTo>
                            <a:close/>
                          </a:path>
                        </a:pathLst>
                      </a:custGeom>
                    </p:spPr>
                    <p:style>
                      <a:lnRef idx="2">
                        <a:schemeClr val="accent1">
                          <a:hueOff val="0"/>
                          <a:satOff val="0"/>
                          <a:lumOff val="0"/>
                          <a:alphaOff val="0"/>
                        </a:schemeClr>
                      </a:lnRef>
                      <a:fillRef idx="1">
                        <a:schemeClr val="lt1">
                          <a:alpha val="90000"/>
                          <a:hueOff val="0"/>
                          <a:satOff val="0"/>
                          <a:lumOff val="0"/>
                          <a:alphaOff val="0"/>
                        </a:schemeClr>
                      </a:fillRef>
                      <a:effectRef idx="0">
                        <a:schemeClr val="lt1">
                          <a:alpha val="90000"/>
                          <a:hueOff val="0"/>
                          <a:satOff val="0"/>
                          <a:lumOff val="0"/>
                          <a:alphaOff val="0"/>
                        </a:schemeClr>
                      </a:effectRef>
                      <a:fontRef idx="minor">
                        <a:schemeClr val="dk1">
                          <a:hueOff val="0"/>
                          <a:satOff val="0"/>
                          <a:lumOff val="0"/>
                          <a:alphaOff val="0"/>
                        </a:schemeClr>
                      </a:fontRef>
                    </p:style>
                    <p:txBody>
                      <a:bodyPr spcFirstLastPara="0" vert="horz" wrap="square" lIns="75391" tIns="75391" rIns="75391" bIns="75391" numCol="1" spcCol="1270" anchor="ctr" anchorCtr="0">
                        <a:noAutofit/>
                      </a:bodyPr>
                      <a:lstStyle/>
                      <a:p>
                        <a:pPr lvl="0" algn="ctr" defTabSz="622300" rtl="1">
                          <a:lnSpc>
                            <a:spcPct val="90000"/>
                          </a:lnSpc>
                          <a:spcBef>
                            <a:spcPct val="0"/>
                          </a:spcBef>
                          <a:spcAft>
                            <a:spcPct val="35000"/>
                          </a:spcAft>
                        </a:pPr>
                        <a:r>
                          <a:rPr lang="he-IL" sz="1400" dirty="0" smtClean="0"/>
                          <a:t>ו</a:t>
                        </a:r>
                        <a:r>
                          <a:rPr lang="he-IL" sz="1400" kern="1200" dirty="0" smtClean="0"/>
                          <a:t>ידי</a:t>
                        </a:r>
                        <a:r>
                          <a:rPr lang="he-IL" sz="1400" b="1" kern="1200" dirty="0" smtClean="0"/>
                          <a:t> </a:t>
                        </a:r>
                        <a:r>
                          <a:rPr lang="he-IL" sz="1200" b="1" kern="1200" dirty="0" smtClean="0"/>
                          <a:t>ולירון</a:t>
                        </a:r>
                        <a:r>
                          <a:rPr lang="he-IL" sz="1200" kern="1200" dirty="0" smtClean="0"/>
                          <a:t> שקד</a:t>
                        </a:r>
                        <a:endParaRPr lang="he-IL" sz="1100" kern="1200" dirty="0"/>
                      </a:p>
                    </p:txBody>
                  </p:sp>
                </p:grpSp>
                <p:cxnSp>
                  <p:nvCxnSpPr>
                    <p:cNvPr id="87" name="מחבר ישר 86"/>
                    <p:cNvCxnSpPr/>
                    <p:nvPr/>
                  </p:nvCxnSpPr>
                  <p:spPr>
                    <a:xfrm flipV="1">
                      <a:off x="2843808" y="3645024"/>
                      <a:ext cx="0" cy="642990"/>
                    </a:xfrm>
                    <a:prstGeom prst="line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8" name="מחבר ישר 87"/>
                    <p:cNvCxnSpPr/>
                    <p:nvPr/>
                  </p:nvCxnSpPr>
                  <p:spPr>
                    <a:xfrm flipH="1" flipV="1">
                      <a:off x="2987824" y="3645024"/>
                      <a:ext cx="720080" cy="576064"/>
                    </a:xfrm>
                    <a:prstGeom prst="line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" name="מחבר ישר 88"/>
                    <p:cNvCxnSpPr/>
                    <p:nvPr/>
                  </p:nvCxnSpPr>
                  <p:spPr>
                    <a:xfrm flipV="1">
                      <a:off x="1835696" y="3642742"/>
                      <a:ext cx="861619" cy="506338"/>
                    </a:xfrm>
                    <a:prstGeom prst="line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5" name="צורה חופשית 94"/>
                    <p:cNvSpPr/>
                    <p:nvPr/>
                  </p:nvSpPr>
                  <p:spPr>
                    <a:xfrm>
                      <a:off x="3382914" y="4268887"/>
                      <a:ext cx="816278" cy="672281"/>
                    </a:xfrm>
                    <a:custGeom>
                      <a:avLst/>
                      <a:gdLst>
                        <a:gd name="connsiteX0" fmla="*/ 0 w 1185642"/>
                        <a:gd name="connsiteY0" fmla="*/ 75288 h 752883"/>
                        <a:gd name="connsiteX1" fmla="*/ 22051 w 1185642"/>
                        <a:gd name="connsiteY1" fmla="*/ 22051 h 752883"/>
                        <a:gd name="connsiteX2" fmla="*/ 75288 w 1185642"/>
                        <a:gd name="connsiteY2" fmla="*/ 0 h 752883"/>
                        <a:gd name="connsiteX3" fmla="*/ 1110354 w 1185642"/>
                        <a:gd name="connsiteY3" fmla="*/ 0 h 752883"/>
                        <a:gd name="connsiteX4" fmla="*/ 1163591 w 1185642"/>
                        <a:gd name="connsiteY4" fmla="*/ 22051 h 752883"/>
                        <a:gd name="connsiteX5" fmla="*/ 1185642 w 1185642"/>
                        <a:gd name="connsiteY5" fmla="*/ 75288 h 752883"/>
                        <a:gd name="connsiteX6" fmla="*/ 1185642 w 1185642"/>
                        <a:gd name="connsiteY6" fmla="*/ 677595 h 752883"/>
                        <a:gd name="connsiteX7" fmla="*/ 1163591 w 1185642"/>
                        <a:gd name="connsiteY7" fmla="*/ 730832 h 752883"/>
                        <a:gd name="connsiteX8" fmla="*/ 1110354 w 1185642"/>
                        <a:gd name="connsiteY8" fmla="*/ 752883 h 752883"/>
                        <a:gd name="connsiteX9" fmla="*/ 75288 w 1185642"/>
                        <a:gd name="connsiteY9" fmla="*/ 752883 h 752883"/>
                        <a:gd name="connsiteX10" fmla="*/ 22051 w 1185642"/>
                        <a:gd name="connsiteY10" fmla="*/ 730832 h 752883"/>
                        <a:gd name="connsiteX11" fmla="*/ 0 w 1185642"/>
                        <a:gd name="connsiteY11" fmla="*/ 677595 h 752883"/>
                        <a:gd name="connsiteX12" fmla="*/ 0 w 1185642"/>
                        <a:gd name="connsiteY12" fmla="*/ 75288 h 7528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185642" h="752883">
                          <a:moveTo>
                            <a:pt x="0" y="75288"/>
                          </a:moveTo>
                          <a:cubicBezTo>
                            <a:pt x="0" y="55320"/>
                            <a:pt x="7932" y="36171"/>
                            <a:pt x="22051" y="22051"/>
                          </a:cubicBezTo>
                          <a:cubicBezTo>
                            <a:pt x="36170" y="7932"/>
                            <a:pt x="55320" y="0"/>
                            <a:pt x="75288" y="0"/>
                          </a:cubicBezTo>
                          <a:lnTo>
                            <a:pt x="1110354" y="0"/>
                          </a:lnTo>
                          <a:cubicBezTo>
                            <a:pt x="1130322" y="0"/>
                            <a:pt x="1149471" y="7932"/>
                            <a:pt x="1163591" y="22051"/>
                          </a:cubicBezTo>
                          <a:cubicBezTo>
                            <a:pt x="1177710" y="36170"/>
                            <a:pt x="1185642" y="55320"/>
                            <a:pt x="1185642" y="75288"/>
                          </a:cubicBezTo>
                          <a:lnTo>
                            <a:pt x="1185642" y="677595"/>
                          </a:lnTo>
                          <a:cubicBezTo>
                            <a:pt x="1185642" y="697563"/>
                            <a:pt x="1177710" y="716712"/>
                            <a:pt x="1163591" y="730832"/>
                          </a:cubicBezTo>
                          <a:cubicBezTo>
                            <a:pt x="1149472" y="744951"/>
                            <a:pt x="1130322" y="752883"/>
                            <a:pt x="1110354" y="752883"/>
                          </a:cubicBezTo>
                          <a:lnTo>
                            <a:pt x="75288" y="752883"/>
                          </a:lnTo>
                          <a:cubicBezTo>
                            <a:pt x="55320" y="752883"/>
                            <a:pt x="36171" y="744951"/>
                            <a:pt x="22051" y="730832"/>
                          </a:cubicBezTo>
                          <a:cubicBezTo>
                            <a:pt x="7932" y="716713"/>
                            <a:pt x="0" y="697563"/>
                            <a:pt x="0" y="677595"/>
                          </a:cubicBezTo>
                          <a:lnTo>
                            <a:pt x="0" y="75288"/>
                          </a:lnTo>
                          <a:close/>
                        </a:path>
                      </a:pathLst>
                    </a:custGeom>
                  </p:spPr>
                  <p:style>
                    <a:lnRef idx="2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1">
                      <a:schemeClr val="lt1">
                        <a:alpha val="90000"/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0">
                      <a:schemeClr val="lt1">
                        <a:alpha val="90000"/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fontRef>
                  </p:style>
                  <p:txBody>
                    <a:bodyPr spcFirstLastPara="0" vert="horz" wrap="square" lIns="75391" tIns="75391" rIns="75391" bIns="75391" numCol="1" spcCol="1270" anchor="ctr" anchorCtr="0">
                      <a:noAutofit/>
                    </a:bodyPr>
                    <a:lstStyle/>
                    <a:p>
                      <a:pPr lvl="0" algn="ctr" defTabSz="622300" rtl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he-IL" sz="1400" kern="1200" dirty="0" smtClean="0"/>
                        <a:t>מאי</a:t>
                      </a:r>
                      <a:endParaRPr lang="he-IL" sz="1100" kern="1200" dirty="0"/>
                    </a:p>
                  </p:txBody>
                </p:sp>
                <p:sp>
                  <p:nvSpPr>
                    <p:cNvPr id="98" name="צורה חופשית 97"/>
                    <p:cNvSpPr/>
                    <p:nvPr/>
                  </p:nvSpPr>
                  <p:spPr>
                    <a:xfrm>
                      <a:off x="2391409" y="4268887"/>
                      <a:ext cx="816278" cy="672281"/>
                    </a:xfrm>
                    <a:custGeom>
                      <a:avLst/>
                      <a:gdLst>
                        <a:gd name="connsiteX0" fmla="*/ 0 w 1185642"/>
                        <a:gd name="connsiteY0" fmla="*/ 75288 h 752883"/>
                        <a:gd name="connsiteX1" fmla="*/ 22051 w 1185642"/>
                        <a:gd name="connsiteY1" fmla="*/ 22051 h 752883"/>
                        <a:gd name="connsiteX2" fmla="*/ 75288 w 1185642"/>
                        <a:gd name="connsiteY2" fmla="*/ 0 h 752883"/>
                        <a:gd name="connsiteX3" fmla="*/ 1110354 w 1185642"/>
                        <a:gd name="connsiteY3" fmla="*/ 0 h 752883"/>
                        <a:gd name="connsiteX4" fmla="*/ 1163591 w 1185642"/>
                        <a:gd name="connsiteY4" fmla="*/ 22051 h 752883"/>
                        <a:gd name="connsiteX5" fmla="*/ 1185642 w 1185642"/>
                        <a:gd name="connsiteY5" fmla="*/ 75288 h 752883"/>
                        <a:gd name="connsiteX6" fmla="*/ 1185642 w 1185642"/>
                        <a:gd name="connsiteY6" fmla="*/ 677595 h 752883"/>
                        <a:gd name="connsiteX7" fmla="*/ 1163591 w 1185642"/>
                        <a:gd name="connsiteY7" fmla="*/ 730832 h 752883"/>
                        <a:gd name="connsiteX8" fmla="*/ 1110354 w 1185642"/>
                        <a:gd name="connsiteY8" fmla="*/ 752883 h 752883"/>
                        <a:gd name="connsiteX9" fmla="*/ 75288 w 1185642"/>
                        <a:gd name="connsiteY9" fmla="*/ 752883 h 752883"/>
                        <a:gd name="connsiteX10" fmla="*/ 22051 w 1185642"/>
                        <a:gd name="connsiteY10" fmla="*/ 730832 h 752883"/>
                        <a:gd name="connsiteX11" fmla="*/ 0 w 1185642"/>
                        <a:gd name="connsiteY11" fmla="*/ 677595 h 752883"/>
                        <a:gd name="connsiteX12" fmla="*/ 0 w 1185642"/>
                        <a:gd name="connsiteY12" fmla="*/ 75288 h 7528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185642" h="752883">
                          <a:moveTo>
                            <a:pt x="0" y="75288"/>
                          </a:moveTo>
                          <a:cubicBezTo>
                            <a:pt x="0" y="55320"/>
                            <a:pt x="7932" y="36171"/>
                            <a:pt x="22051" y="22051"/>
                          </a:cubicBezTo>
                          <a:cubicBezTo>
                            <a:pt x="36170" y="7932"/>
                            <a:pt x="55320" y="0"/>
                            <a:pt x="75288" y="0"/>
                          </a:cubicBezTo>
                          <a:lnTo>
                            <a:pt x="1110354" y="0"/>
                          </a:lnTo>
                          <a:cubicBezTo>
                            <a:pt x="1130322" y="0"/>
                            <a:pt x="1149471" y="7932"/>
                            <a:pt x="1163591" y="22051"/>
                          </a:cubicBezTo>
                          <a:cubicBezTo>
                            <a:pt x="1177710" y="36170"/>
                            <a:pt x="1185642" y="55320"/>
                            <a:pt x="1185642" y="75288"/>
                          </a:cubicBezTo>
                          <a:lnTo>
                            <a:pt x="1185642" y="677595"/>
                          </a:lnTo>
                          <a:cubicBezTo>
                            <a:pt x="1185642" y="697563"/>
                            <a:pt x="1177710" y="716712"/>
                            <a:pt x="1163591" y="730832"/>
                          </a:cubicBezTo>
                          <a:cubicBezTo>
                            <a:pt x="1149472" y="744951"/>
                            <a:pt x="1130322" y="752883"/>
                            <a:pt x="1110354" y="752883"/>
                          </a:cubicBezTo>
                          <a:lnTo>
                            <a:pt x="75288" y="752883"/>
                          </a:lnTo>
                          <a:cubicBezTo>
                            <a:pt x="55320" y="752883"/>
                            <a:pt x="36171" y="744951"/>
                            <a:pt x="22051" y="730832"/>
                          </a:cubicBezTo>
                          <a:cubicBezTo>
                            <a:pt x="7932" y="716713"/>
                            <a:pt x="0" y="697563"/>
                            <a:pt x="0" y="677595"/>
                          </a:cubicBezTo>
                          <a:lnTo>
                            <a:pt x="0" y="75288"/>
                          </a:lnTo>
                          <a:close/>
                        </a:path>
                      </a:pathLst>
                    </a:custGeom>
                  </p:spPr>
                  <p:style>
                    <a:lnRef idx="2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1">
                      <a:schemeClr val="lt1">
                        <a:alpha val="90000"/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0">
                      <a:schemeClr val="lt1">
                        <a:alpha val="90000"/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fontRef>
                  </p:style>
                  <p:txBody>
                    <a:bodyPr spcFirstLastPara="0" vert="horz" wrap="square" lIns="75391" tIns="75391" rIns="75391" bIns="75391" numCol="1" spcCol="1270" anchor="ctr" anchorCtr="0">
                      <a:noAutofit/>
                    </a:bodyPr>
                    <a:lstStyle/>
                    <a:p>
                      <a:pPr lvl="0" algn="ctr" defTabSz="622300" rtl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he-IL" sz="1400" kern="1200" dirty="0" smtClean="0"/>
                        <a:t>דניאל</a:t>
                      </a:r>
                      <a:endParaRPr lang="he-IL" sz="1100" kern="1200" dirty="0"/>
                    </a:p>
                  </p:txBody>
                </p:sp>
                <p:grpSp>
                  <p:nvGrpSpPr>
                    <p:cNvPr id="179" name="קבוצה 178"/>
                    <p:cNvGrpSpPr/>
                    <p:nvPr/>
                  </p:nvGrpSpPr>
                  <p:grpSpPr>
                    <a:xfrm>
                      <a:off x="1259632" y="4149080"/>
                      <a:ext cx="906975" cy="784034"/>
                      <a:chOff x="3203848" y="3876811"/>
                      <a:chExt cx="906975" cy="784034"/>
                    </a:xfrm>
                  </p:grpSpPr>
                  <p:sp>
                    <p:nvSpPr>
                      <p:cNvPr id="100" name="מלבן מעוגל 99"/>
                      <p:cNvSpPr/>
                      <p:nvPr/>
                    </p:nvSpPr>
                    <p:spPr>
                      <a:xfrm>
                        <a:off x="3203848" y="3876811"/>
                        <a:ext cx="816278" cy="672281"/>
                      </a:xfrm>
                      <a:prstGeom prst="roundRect">
                        <a:avLst>
                          <a:gd name="adj" fmla="val 10000"/>
                        </a:avLst>
                      </a:prstGeom>
                    </p:spPr>
                    <p:style>
                      <a:lnRef idx="2">
                        <a:schemeClr val="lt1">
                          <a:hueOff val="0"/>
                          <a:satOff val="0"/>
                          <a:lumOff val="0"/>
                          <a:alphaOff val="0"/>
                        </a:schemeClr>
                      </a:lnRef>
                      <a:fillRef idx="1">
                        <a:schemeClr val="accent1">
                          <a:hueOff val="0"/>
                          <a:satOff val="0"/>
                          <a:lumOff val="0"/>
                          <a:alphaOff val="0"/>
                        </a:schemeClr>
                      </a:fillRef>
                      <a:effectRef idx="0">
                        <a:schemeClr val="accent1">
                          <a:hueOff val="0"/>
                          <a:satOff val="0"/>
                          <a:lumOff val="0"/>
                          <a:alphaOff val="0"/>
                        </a:schemeClr>
                      </a:effectRef>
                      <a:fontRef idx="minor">
                        <a:schemeClr val="lt1"/>
                      </a:fontRef>
                    </p:style>
                  </p:sp>
                  <p:sp>
                    <p:nvSpPr>
                      <p:cNvPr id="101" name="צורה חופשית 100"/>
                      <p:cNvSpPr/>
                      <p:nvPr/>
                    </p:nvSpPr>
                    <p:spPr>
                      <a:xfrm>
                        <a:off x="3294545" y="3988564"/>
                        <a:ext cx="816278" cy="672281"/>
                      </a:xfrm>
                      <a:custGeom>
                        <a:avLst/>
                        <a:gdLst>
                          <a:gd name="connsiteX0" fmla="*/ 0 w 1185642"/>
                          <a:gd name="connsiteY0" fmla="*/ 75288 h 752883"/>
                          <a:gd name="connsiteX1" fmla="*/ 22051 w 1185642"/>
                          <a:gd name="connsiteY1" fmla="*/ 22051 h 752883"/>
                          <a:gd name="connsiteX2" fmla="*/ 75288 w 1185642"/>
                          <a:gd name="connsiteY2" fmla="*/ 0 h 752883"/>
                          <a:gd name="connsiteX3" fmla="*/ 1110354 w 1185642"/>
                          <a:gd name="connsiteY3" fmla="*/ 0 h 752883"/>
                          <a:gd name="connsiteX4" fmla="*/ 1163591 w 1185642"/>
                          <a:gd name="connsiteY4" fmla="*/ 22051 h 752883"/>
                          <a:gd name="connsiteX5" fmla="*/ 1185642 w 1185642"/>
                          <a:gd name="connsiteY5" fmla="*/ 75288 h 752883"/>
                          <a:gd name="connsiteX6" fmla="*/ 1185642 w 1185642"/>
                          <a:gd name="connsiteY6" fmla="*/ 677595 h 752883"/>
                          <a:gd name="connsiteX7" fmla="*/ 1163591 w 1185642"/>
                          <a:gd name="connsiteY7" fmla="*/ 730832 h 752883"/>
                          <a:gd name="connsiteX8" fmla="*/ 1110354 w 1185642"/>
                          <a:gd name="connsiteY8" fmla="*/ 752883 h 752883"/>
                          <a:gd name="connsiteX9" fmla="*/ 75288 w 1185642"/>
                          <a:gd name="connsiteY9" fmla="*/ 752883 h 752883"/>
                          <a:gd name="connsiteX10" fmla="*/ 22051 w 1185642"/>
                          <a:gd name="connsiteY10" fmla="*/ 730832 h 752883"/>
                          <a:gd name="connsiteX11" fmla="*/ 0 w 1185642"/>
                          <a:gd name="connsiteY11" fmla="*/ 677595 h 752883"/>
                          <a:gd name="connsiteX12" fmla="*/ 0 w 1185642"/>
                          <a:gd name="connsiteY12" fmla="*/ 75288 h 7528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1185642" h="752883">
                            <a:moveTo>
                              <a:pt x="0" y="75288"/>
                            </a:moveTo>
                            <a:cubicBezTo>
                              <a:pt x="0" y="55320"/>
                              <a:pt x="7932" y="36171"/>
                              <a:pt x="22051" y="22051"/>
                            </a:cubicBezTo>
                            <a:cubicBezTo>
                              <a:pt x="36170" y="7932"/>
                              <a:pt x="55320" y="0"/>
                              <a:pt x="75288" y="0"/>
                            </a:cubicBezTo>
                            <a:lnTo>
                              <a:pt x="1110354" y="0"/>
                            </a:lnTo>
                            <a:cubicBezTo>
                              <a:pt x="1130322" y="0"/>
                              <a:pt x="1149471" y="7932"/>
                              <a:pt x="1163591" y="22051"/>
                            </a:cubicBezTo>
                            <a:cubicBezTo>
                              <a:pt x="1177710" y="36170"/>
                              <a:pt x="1185642" y="55320"/>
                              <a:pt x="1185642" y="75288"/>
                            </a:cubicBezTo>
                            <a:lnTo>
                              <a:pt x="1185642" y="677595"/>
                            </a:lnTo>
                            <a:cubicBezTo>
                              <a:pt x="1185642" y="697563"/>
                              <a:pt x="1177710" y="716712"/>
                              <a:pt x="1163591" y="730832"/>
                            </a:cubicBezTo>
                            <a:cubicBezTo>
                              <a:pt x="1149472" y="744951"/>
                              <a:pt x="1130322" y="752883"/>
                              <a:pt x="1110354" y="752883"/>
                            </a:cubicBezTo>
                            <a:lnTo>
                              <a:pt x="75288" y="752883"/>
                            </a:lnTo>
                            <a:cubicBezTo>
                              <a:pt x="55320" y="752883"/>
                              <a:pt x="36171" y="744951"/>
                              <a:pt x="22051" y="730832"/>
                            </a:cubicBezTo>
                            <a:cubicBezTo>
                              <a:pt x="7932" y="716713"/>
                              <a:pt x="0" y="697563"/>
                              <a:pt x="0" y="677595"/>
                            </a:cubicBezTo>
                            <a:lnTo>
                              <a:pt x="0" y="75288"/>
                            </a:lnTo>
                            <a:close/>
                          </a:path>
                        </a:pathLst>
                      </a:custGeom>
                    </p:spPr>
                    <p:style>
                      <a:lnRef idx="2">
                        <a:schemeClr val="accent1">
                          <a:hueOff val="0"/>
                          <a:satOff val="0"/>
                          <a:lumOff val="0"/>
                          <a:alphaOff val="0"/>
                        </a:schemeClr>
                      </a:lnRef>
                      <a:fillRef idx="1">
                        <a:schemeClr val="lt1">
                          <a:alpha val="90000"/>
                          <a:hueOff val="0"/>
                          <a:satOff val="0"/>
                          <a:lumOff val="0"/>
                          <a:alphaOff val="0"/>
                        </a:schemeClr>
                      </a:fillRef>
                      <a:effectRef idx="0">
                        <a:schemeClr val="lt1">
                          <a:alpha val="90000"/>
                          <a:hueOff val="0"/>
                          <a:satOff val="0"/>
                          <a:lumOff val="0"/>
                          <a:alphaOff val="0"/>
                        </a:schemeClr>
                      </a:effectRef>
                      <a:fontRef idx="minor">
                        <a:schemeClr val="dk1">
                          <a:hueOff val="0"/>
                          <a:satOff val="0"/>
                          <a:lumOff val="0"/>
                          <a:alphaOff val="0"/>
                        </a:schemeClr>
                      </a:fontRef>
                    </p:style>
                    <p:txBody>
                      <a:bodyPr spcFirstLastPara="0" vert="horz" wrap="square" lIns="75391" tIns="75391" rIns="75391" bIns="75391" numCol="1" spcCol="1270" anchor="ctr" anchorCtr="0">
                        <a:noAutofit/>
                      </a:bodyPr>
                      <a:lstStyle/>
                      <a:p>
                        <a:pPr lvl="0" algn="ctr" defTabSz="622300" rtl="1">
                          <a:lnSpc>
                            <a:spcPct val="90000"/>
                          </a:lnSpc>
                          <a:spcBef>
                            <a:spcPct val="0"/>
                          </a:spcBef>
                          <a:spcAft>
                            <a:spcPct val="35000"/>
                          </a:spcAft>
                        </a:pPr>
                        <a:r>
                          <a:rPr lang="he-IL" sz="1400" kern="1200" dirty="0" smtClean="0"/>
                          <a:t>יונתן</a:t>
                        </a:r>
                        <a:endParaRPr lang="he-IL" sz="1100" kern="1200" dirty="0"/>
                      </a:p>
                    </p:txBody>
                  </p:sp>
                </p:grpSp>
                <p:cxnSp>
                  <p:nvCxnSpPr>
                    <p:cNvPr id="113" name="מחבר ישר 112"/>
                    <p:cNvCxnSpPr/>
                    <p:nvPr/>
                  </p:nvCxnSpPr>
                  <p:spPr>
                    <a:xfrm flipV="1">
                      <a:off x="3936696" y="1327977"/>
                      <a:ext cx="0" cy="257196"/>
                    </a:xfrm>
                    <a:prstGeom prst="line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" name="מחבר ישר 113"/>
                    <p:cNvCxnSpPr/>
                    <p:nvPr/>
                  </p:nvCxnSpPr>
                  <p:spPr>
                    <a:xfrm>
                      <a:off x="3391368" y="1585173"/>
                      <a:ext cx="1189806" cy="0"/>
                    </a:xfrm>
                    <a:prstGeom prst="line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24" name="קבוצה 123"/>
                    <p:cNvGrpSpPr/>
                    <p:nvPr/>
                  </p:nvGrpSpPr>
                  <p:grpSpPr>
                    <a:xfrm>
                      <a:off x="4572000" y="620688"/>
                      <a:ext cx="4219342" cy="4456442"/>
                      <a:chOff x="4572000" y="620688"/>
                      <a:chExt cx="4219342" cy="4456442"/>
                    </a:xfrm>
                  </p:grpSpPr>
                  <p:cxnSp>
                    <p:nvCxnSpPr>
                      <p:cNvPr id="7" name="מחבר ישר 6"/>
                      <p:cNvCxnSpPr>
                        <a:endCxn id="33" idx="1"/>
                      </p:cNvCxnSpPr>
                      <p:nvPr/>
                    </p:nvCxnSpPr>
                    <p:spPr>
                      <a:xfrm flipV="1">
                        <a:off x="4860032" y="2049912"/>
                        <a:ext cx="2160240" cy="10936"/>
                      </a:xfrm>
                      <a:prstGeom prst="line">
                        <a:avLst/>
                      </a:prstGeom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" name="מחבר ישר 68"/>
                      <p:cNvCxnSpPr/>
                      <p:nvPr/>
                    </p:nvCxnSpPr>
                    <p:spPr>
                      <a:xfrm flipV="1">
                        <a:off x="4788024" y="3861048"/>
                        <a:ext cx="576064" cy="360040"/>
                      </a:xfrm>
                      <a:prstGeom prst="line">
                        <a:avLst/>
                      </a:prstGeom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" name="מחבר ישר 59"/>
                      <p:cNvCxnSpPr/>
                      <p:nvPr/>
                    </p:nvCxnSpPr>
                    <p:spPr>
                      <a:xfrm flipV="1">
                        <a:off x="7596336" y="2708920"/>
                        <a:ext cx="0" cy="432048"/>
                      </a:xfrm>
                      <a:prstGeom prst="line">
                        <a:avLst/>
                      </a:prstGeom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8" name="מחבר ישר 67"/>
                      <p:cNvCxnSpPr>
                        <a:stCxn id="71" idx="0"/>
                      </p:cNvCxnSpPr>
                      <p:nvPr/>
                    </p:nvCxnSpPr>
                    <p:spPr>
                      <a:xfrm flipV="1">
                        <a:off x="7212387" y="3933057"/>
                        <a:ext cx="311941" cy="360039"/>
                      </a:xfrm>
                      <a:prstGeom prst="line">
                        <a:avLst/>
                      </a:prstGeom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81" name="קבוצה 80"/>
                      <p:cNvGrpSpPr/>
                      <p:nvPr/>
                    </p:nvGrpSpPr>
                    <p:grpSpPr>
                      <a:xfrm>
                        <a:off x="7020272" y="620688"/>
                        <a:ext cx="906974" cy="1877117"/>
                        <a:chOff x="5969282" y="620688"/>
                        <a:chExt cx="906974" cy="1877117"/>
                      </a:xfrm>
                    </p:grpSpPr>
                    <p:cxnSp>
                      <p:nvCxnSpPr>
                        <p:cNvPr id="38" name="מחבר ישר 37"/>
                        <p:cNvCxnSpPr/>
                        <p:nvPr/>
                      </p:nvCxnSpPr>
                      <p:spPr>
                        <a:xfrm flipV="1">
                          <a:off x="6415459" y="1392276"/>
                          <a:ext cx="0" cy="450093"/>
                        </a:xfrm>
                        <a:prstGeom prst="line">
                          <a:avLst/>
                        </a:prstGeom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grpSp>
                      <p:nvGrpSpPr>
                        <p:cNvPr id="53" name="קבוצה 52"/>
                        <p:cNvGrpSpPr/>
                        <p:nvPr/>
                      </p:nvGrpSpPr>
                      <p:grpSpPr>
                        <a:xfrm>
                          <a:off x="5969282" y="620688"/>
                          <a:ext cx="906974" cy="784035"/>
                          <a:chOff x="4932040" y="1628800"/>
                          <a:chExt cx="1317379" cy="878035"/>
                        </a:xfrm>
                      </p:grpSpPr>
                      <p:sp>
                        <p:nvSpPr>
                          <p:cNvPr id="31" name="מלבן מעוגל 30"/>
                          <p:cNvSpPr/>
                          <p:nvPr/>
                        </p:nvSpPr>
                        <p:spPr>
                          <a:xfrm>
                            <a:off x="4932040" y="1628800"/>
                            <a:ext cx="1185642" cy="752883"/>
                          </a:xfrm>
                          <a:prstGeom prst="roundRect">
                            <a:avLst>
                              <a:gd name="adj" fmla="val 10000"/>
                            </a:avLst>
                          </a:prstGeom>
                        </p:spPr>
                        <p:style>
                          <a:lnRef idx="2">
                            <a:schemeClr val="lt1">
                              <a:hueOff val="0"/>
                              <a:satOff val="0"/>
                              <a:lumOff val="0"/>
                              <a:alphaOff val="0"/>
                            </a:schemeClr>
                          </a:lnRef>
                          <a:fillRef idx="1">
                            <a:schemeClr val="accent1">
                              <a:hueOff val="0"/>
                              <a:satOff val="0"/>
                              <a:lumOff val="0"/>
                              <a:alphaOff val="0"/>
                            </a:schemeClr>
                          </a:fillRef>
                          <a:effectRef idx="0">
                            <a:schemeClr val="accent1">
                              <a:hueOff val="0"/>
                              <a:satOff val="0"/>
                              <a:lumOff val="0"/>
                              <a:alphaOff val="0"/>
                            </a:schemeClr>
                          </a:effectRef>
                          <a:fontRef idx="minor">
                            <a:schemeClr val="lt1"/>
                          </a:fontRef>
                        </p:style>
                      </p:sp>
                      <p:sp>
                        <p:nvSpPr>
                          <p:cNvPr id="32" name="צורה חופשית 31"/>
                          <p:cNvSpPr/>
                          <p:nvPr/>
                        </p:nvSpPr>
                        <p:spPr>
                          <a:xfrm>
                            <a:off x="5063777" y="1753952"/>
                            <a:ext cx="1185642" cy="752883"/>
                          </a:xfrm>
                          <a:custGeom>
                            <a:avLst/>
                            <a:gdLst>
                              <a:gd name="connsiteX0" fmla="*/ 0 w 1185642"/>
                              <a:gd name="connsiteY0" fmla="*/ 75288 h 752883"/>
                              <a:gd name="connsiteX1" fmla="*/ 22051 w 1185642"/>
                              <a:gd name="connsiteY1" fmla="*/ 22051 h 752883"/>
                              <a:gd name="connsiteX2" fmla="*/ 75288 w 1185642"/>
                              <a:gd name="connsiteY2" fmla="*/ 0 h 752883"/>
                              <a:gd name="connsiteX3" fmla="*/ 1110354 w 1185642"/>
                              <a:gd name="connsiteY3" fmla="*/ 0 h 752883"/>
                              <a:gd name="connsiteX4" fmla="*/ 1163591 w 1185642"/>
                              <a:gd name="connsiteY4" fmla="*/ 22051 h 752883"/>
                              <a:gd name="connsiteX5" fmla="*/ 1185642 w 1185642"/>
                              <a:gd name="connsiteY5" fmla="*/ 75288 h 752883"/>
                              <a:gd name="connsiteX6" fmla="*/ 1185642 w 1185642"/>
                              <a:gd name="connsiteY6" fmla="*/ 677595 h 752883"/>
                              <a:gd name="connsiteX7" fmla="*/ 1163591 w 1185642"/>
                              <a:gd name="connsiteY7" fmla="*/ 730832 h 752883"/>
                              <a:gd name="connsiteX8" fmla="*/ 1110354 w 1185642"/>
                              <a:gd name="connsiteY8" fmla="*/ 752883 h 752883"/>
                              <a:gd name="connsiteX9" fmla="*/ 75288 w 1185642"/>
                              <a:gd name="connsiteY9" fmla="*/ 752883 h 752883"/>
                              <a:gd name="connsiteX10" fmla="*/ 22051 w 1185642"/>
                              <a:gd name="connsiteY10" fmla="*/ 730832 h 752883"/>
                              <a:gd name="connsiteX11" fmla="*/ 0 w 1185642"/>
                              <a:gd name="connsiteY11" fmla="*/ 677595 h 752883"/>
                              <a:gd name="connsiteX12" fmla="*/ 0 w 1185642"/>
                              <a:gd name="connsiteY12" fmla="*/ 75288 h 75288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</a:cxnLst>
                            <a:rect l="l" t="t" r="r" b="b"/>
                            <a:pathLst>
                              <a:path w="1185642" h="752883">
                                <a:moveTo>
                                  <a:pt x="0" y="75288"/>
                                </a:moveTo>
                                <a:cubicBezTo>
                                  <a:pt x="0" y="55320"/>
                                  <a:pt x="7932" y="36171"/>
                                  <a:pt x="22051" y="22051"/>
                                </a:cubicBezTo>
                                <a:cubicBezTo>
                                  <a:pt x="36170" y="7932"/>
                                  <a:pt x="55320" y="0"/>
                                  <a:pt x="75288" y="0"/>
                                </a:cubicBezTo>
                                <a:lnTo>
                                  <a:pt x="1110354" y="0"/>
                                </a:lnTo>
                                <a:cubicBezTo>
                                  <a:pt x="1130322" y="0"/>
                                  <a:pt x="1149471" y="7932"/>
                                  <a:pt x="1163591" y="22051"/>
                                </a:cubicBezTo>
                                <a:cubicBezTo>
                                  <a:pt x="1177710" y="36170"/>
                                  <a:pt x="1185642" y="55320"/>
                                  <a:pt x="1185642" y="75288"/>
                                </a:cubicBezTo>
                                <a:lnTo>
                                  <a:pt x="1185642" y="677595"/>
                                </a:lnTo>
                                <a:cubicBezTo>
                                  <a:pt x="1185642" y="697563"/>
                                  <a:pt x="1177710" y="716712"/>
                                  <a:pt x="1163591" y="730832"/>
                                </a:cubicBezTo>
                                <a:cubicBezTo>
                                  <a:pt x="1149472" y="744951"/>
                                  <a:pt x="1130322" y="752883"/>
                                  <a:pt x="1110354" y="752883"/>
                                </a:cubicBezTo>
                                <a:lnTo>
                                  <a:pt x="75288" y="752883"/>
                                </a:lnTo>
                                <a:cubicBezTo>
                                  <a:pt x="55320" y="752883"/>
                                  <a:pt x="36171" y="744951"/>
                                  <a:pt x="22051" y="730832"/>
                                </a:cubicBezTo>
                                <a:cubicBezTo>
                                  <a:pt x="7932" y="716713"/>
                                  <a:pt x="0" y="697563"/>
                                  <a:pt x="0" y="677595"/>
                                </a:cubicBezTo>
                                <a:lnTo>
                                  <a:pt x="0" y="75288"/>
                                </a:lnTo>
                                <a:close/>
                              </a:path>
                            </a:pathLst>
                          </a:custGeom>
                        </p:spPr>
                        <p:style>
                          <a:lnRef idx="2">
                            <a:schemeClr val="accent1">
                              <a:hueOff val="0"/>
                              <a:satOff val="0"/>
                              <a:lumOff val="0"/>
                              <a:alphaOff val="0"/>
                            </a:schemeClr>
                          </a:lnRef>
                          <a:fillRef idx="1">
                            <a:schemeClr val="lt1">
                              <a:alpha val="90000"/>
                              <a:hueOff val="0"/>
                              <a:satOff val="0"/>
                              <a:lumOff val="0"/>
                              <a:alphaOff val="0"/>
                            </a:schemeClr>
                          </a:fillRef>
                          <a:effectRef idx="0">
                            <a:schemeClr val="lt1">
                              <a:alpha val="90000"/>
                              <a:hueOff val="0"/>
                              <a:satOff val="0"/>
                              <a:lumOff val="0"/>
                              <a:alphaOff val="0"/>
                            </a:schemeClr>
                          </a:effectRef>
                          <a:fontRef idx="minor">
                            <a:schemeClr val="dk1">
                              <a:hueOff val="0"/>
                              <a:satOff val="0"/>
                              <a:lumOff val="0"/>
                              <a:alphaOff val="0"/>
                            </a:schemeClr>
                          </a:fontRef>
                        </p:style>
                        <p:txBody>
                          <a:bodyPr spcFirstLastPara="0" vert="horz" wrap="square" lIns="79201" tIns="79201" rIns="79201" bIns="79201" numCol="1" spcCol="1270" anchor="ctr" anchorCtr="0">
                            <a:noAutofit/>
                          </a:bodyPr>
                          <a:lstStyle/>
                          <a:p>
                            <a:pPr lvl="0" algn="ctr" defTabSz="666750" rtl="1">
                              <a:lnSpc>
                                <a:spcPct val="90000"/>
                              </a:lnSpc>
                              <a:spcBef>
                                <a:spcPct val="0"/>
                              </a:spcBef>
                              <a:spcAft>
                                <a:spcPct val="35000"/>
                              </a:spcAft>
                            </a:pPr>
                            <a:r>
                              <a:rPr lang="he-IL" sz="1100" b="1" kern="1200" dirty="0" err="1" smtClean="0"/>
                              <a:t>חנק'ה</a:t>
                            </a:r>
                            <a:r>
                              <a:rPr lang="he-IL" sz="1100" b="1" kern="1200" dirty="0" smtClean="0"/>
                              <a:t> וחיים לייב </a:t>
                            </a:r>
                            <a:r>
                              <a:rPr lang="he-IL" sz="1100" b="1" kern="1200" dirty="0" err="1" smtClean="0"/>
                              <a:t>אנצ'קובסקי</a:t>
                            </a:r>
                            <a:endParaRPr lang="he-IL" sz="1100" b="1" kern="1200" dirty="0"/>
                          </a:p>
                        </p:txBody>
                      </p:sp>
                    </p:grpSp>
                    <p:grpSp>
                      <p:nvGrpSpPr>
                        <p:cNvPr id="37" name="קבוצה 36"/>
                        <p:cNvGrpSpPr/>
                        <p:nvPr/>
                      </p:nvGrpSpPr>
                      <p:grpSpPr>
                        <a:xfrm>
                          <a:off x="5969282" y="1713771"/>
                          <a:ext cx="906974" cy="784034"/>
                          <a:chOff x="4970656" y="2560716"/>
                          <a:chExt cx="1317379" cy="878034"/>
                        </a:xfrm>
                      </p:grpSpPr>
                      <p:sp>
                        <p:nvSpPr>
                          <p:cNvPr id="33" name="מלבן מעוגל 32"/>
                          <p:cNvSpPr/>
                          <p:nvPr/>
                        </p:nvSpPr>
                        <p:spPr>
                          <a:xfrm>
                            <a:off x="4970656" y="2560716"/>
                            <a:ext cx="1185642" cy="752883"/>
                          </a:xfrm>
                          <a:prstGeom prst="roundRect">
                            <a:avLst>
                              <a:gd name="adj" fmla="val 10000"/>
                            </a:avLst>
                          </a:prstGeom>
                        </p:spPr>
                        <p:style>
                          <a:lnRef idx="2">
                            <a:schemeClr val="lt1">
                              <a:hueOff val="0"/>
                              <a:satOff val="0"/>
                              <a:lumOff val="0"/>
                              <a:alphaOff val="0"/>
                            </a:schemeClr>
                          </a:lnRef>
                          <a:fillRef idx="1">
                            <a:schemeClr val="accent1">
                              <a:hueOff val="0"/>
                              <a:satOff val="0"/>
                              <a:lumOff val="0"/>
                              <a:alphaOff val="0"/>
                            </a:schemeClr>
                          </a:fillRef>
                          <a:effectRef idx="0">
                            <a:schemeClr val="accent1">
                              <a:hueOff val="0"/>
                              <a:satOff val="0"/>
                              <a:lumOff val="0"/>
                              <a:alphaOff val="0"/>
                            </a:schemeClr>
                          </a:effectRef>
                          <a:fontRef idx="minor">
                            <a:schemeClr val="lt1"/>
                          </a:fontRef>
                        </p:style>
                      </p:sp>
                      <p:sp>
                        <p:nvSpPr>
                          <p:cNvPr id="34" name="צורה חופשית 33"/>
                          <p:cNvSpPr/>
                          <p:nvPr/>
                        </p:nvSpPr>
                        <p:spPr>
                          <a:xfrm>
                            <a:off x="5102393" y="2685867"/>
                            <a:ext cx="1185642" cy="752883"/>
                          </a:xfrm>
                          <a:custGeom>
                            <a:avLst/>
                            <a:gdLst>
                              <a:gd name="connsiteX0" fmla="*/ 0 w 1185642"/>
                              <a:gd name="connsiteY0" fmla="*/ 75288 h 752883"/>
                              <a:gd name="connsiteX1" fmla="*/ 22051 w 1185642"/>
                              <a:gd name="connsiteY1" fmla="*/ 22051 h 752883"/>
                              <a:gd name="connsiteX2" fmla="*/ 75288 w 1185642"/>
                              <a:gd name="connsiteY2" fmla="*/ 0 h 752883"/>
                              <a:gd name="connsiteX3" fmla="*/ 1110354 w 1185642"/>
                              <a:gd name="connsiteY3" fmla="*/ 0 h 752883"/>
                              <a:gd name="connsiteX4" fmla="*/ 1163591 w 1185642"/>
                              <a:gd name="connsiteY4" fmla="*/ 22051 h 752883"/>
                              <a:gd name="connsiteX5" fmla="*/ 1185642 w 1185642"/>
                              <a:gd name="connsiteY5" fmla="*/ 75288 h 752883"/>
                              <a:gd name="connsiteX6" fmla="*/ 1185642 w 1185642"/>
                              <a:gd name="connsiteY6" fmla="*/ 677595 h 752883"/>
                              <a:gd name="connsiteX7" fmla="*/ 1163591 w 1185642"/>
                              <a:gd name="connsiteY7" fmla="*/ 730832 h 752883"/>
                              <a:gd name="connsiteX8" fmla="*/ 1110354 w 1185642"/>
                              <a:gd name="connsiteY8" fmla="*/ 752883 h 752883"/>
                              <a:gd name="connsiteX9" fmla="*/ 75288 w 1185642"/>
                              <a:gd name="connsiteY9" fmla="*/ 752883 h 752883"/>
                              <a:gd name="connsiteX10" fmla="*/ 22051 w 1185642"/>
                              <a:gd name="connsiteY10" fmla="*/ 730832 h 752883"/>
                              <a:gd name="connsiteX11" fmla="*/ 0 w 1185642"/>
                              <a:gd name="connsiteY11" fmla="*/ 677595 h 752883"/>
                              <a:gd name="connsiteX12" fmla="*/ 0 w 1185642"/>
                              <a:gd name="connsiteY12" fmla="*/ 75288 h 75288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</a:cxnLst>
                            <a:rect l="l" t="t" r="r" b="b"/>
                            <a:pathLst>
                              <a:path w="1185642" h="752883">
                                <a:moveTo>
                                  <a:pt x="0" y="75288"/>
                                </a:moveTo>
                                <a:cubicBezTo>
                                  <a:pt x="0" y="55320"/>
                                  <a:pt x="7932" y="36171"/>
                                  <a:pt x="22051" y="22051"/>
                                </a:cubicBezTo>
                                <a:cubicBezTo>
                                  <a:pt x="36170" y="7932"/>
                                  <a:pt x="55320" y="0"/>
                                  <a:pt x="75288" y="0"/>
                                </a:cubicBezTo>
                                <a:lnTo>
                                  <a:pt x="1110354" y="0"/>
                                </a:lnTo>
                                <a:cubicBezTo>
                                  <a:pt x="1130322" y="0"/>
                                  <a:pt x="1149471" y="7932"/>
                                  <a:pt x="1163591" y="22051"/>
                                </a:cubicBezTo>
                                <a:cubicBezTo>
                                  <a:pt x="1177710" y="36170"/>
                                  <a:pt x="1185642" y="55320"/>
                                  <a:pt x="1185642" y="75288"/>
                                </a:cubicBezTo>
                                <a:lnTo>
                                  <a:pt x="1185642" y="677595"/>
                                </a:lnTo>
                                <a:cubicBezTo>
                                  <a:pt x="1185642" y="697563"/>
                                  <a:pt x="1177710" y="716712"/>
                                  <a:pt x="1163591" y="730832"/>
                                </a:cubicBezTo>
                                <a:cubicBezTo>
                                  <a:pt x="1149472" y="744951"/>
                                  <a:pt x="1130322" y="752883"/>
                                  <a:pt x="1110354" y="752883"/>
                                </a:cubicBezTo>
                                <a:lnTo>
                                  <a:pt x="75288" y="752883"/>
                                </a:lnTo>
                                <a:cubicBezTo>
                                  <a:pt x="55320" y="752883"/>
                                  <a:pt x="36171" y="744951"/>
                                  <a:pt x="22051" y="730832"/>
                                </a:cubicBezTo>
                                <a:cubicBezTo>
                                  <a:pt x="7932" y="716713"/>
                                  <a:pt x="0" y="697563"/>
                                  <a:pt x="0" y="677595"/>
                                </a:cubicBezTo>
                                <a:lnTo>
                                  <a:pt x="0" y="75288"/>
                                </a:lnTo>
                                <a:close/>
                              </a:path>
                            </a:pathLst>
                          </a:custGeom>
                        </p:spPr>
                        <p:style>
                          <a:lnRef idx="2">
                            <a:schemeClr val="accent1">
                              <a:hueOff val="0"/>
                              <a:satOff val="0"/>
                              <a:lumOff val="0"/>
                              <a:alphaOff val="0"/>
                            </a:schemeClr>
                          </a:lnRef>
                          <a:fillRef idx="1">
                            <a:schemeClr val="lt1">
                              <a:alpha val="90000"/>
                              <a:hueOff val="0"/>
                              <a:satOff val="0"/>
                              <a:lumOff val="0"/>
                              <a:alphaOff val="0"/>
                            </a:schemeClr>
                          </a:fillRef>
                          <a:effectRef idx="0">
                            <a:schemeClr val="lt1">
                              <a:alpha val="90000"/>
                              <a:hueOff val="0"/>
                              <a:satOff val="0"/>
                              <a:lumOff val="0"/>
                              <a:alphaOff val="0"/>
                            </a:schemeClr>
                          </a:effectRef>
                          <a:fontRef idx="minor">
                            <a:schemeClr val="dk1">
                              <a:hueOff val="0"/>
                              <a:satOff val="0"/>
                              <a:lumOff val="0"/>
                              <a:alphaOff val="0"/>
                            </a:schemeClr>
                          </a:fontRef>
                        </p:style>
                        <p:txBody>
                          <a:bodyPr spcFirstLastPara="0" vert="horz" wrap="square" lIns="75391" tIns="75391" rIns="75391" bIns="75391" numCol="1" spcCol="1270" anchor="ctr" anchorCtr="0">
                            <a:noAutofit/>
                          </a:bodyPr>
                          <a:lstStyle/>
                          <a:p>
                            <a:pPr lvl="0" algn="ctr" defTabSz="622300" rtl="1">
                              <a:lnSpc>
                                <a:spcPct val="90000"/>
                              </a:lnSpc>
                              <a:spcBef>
                                <a:spcPct val="0"/>
                              </a:spcBef>
                              <a:spcAft>
                                <a:spcPct val="35000"/>
                              </a:spcAft>
                            </a:pPr>
                            <a:r>
                              <a:rPr lang="he-IL" sz="1200" b="1" kern="1200" dirty="0" smtClean="0"/>
                              <a:t>נדב</a:t>
                            </a:r>
                            <a:r>
                              <a:rPr lang="he-IL" sz="1200" kern="1200" dirty="0" smtClean="0"/>
                              <a:t> אבירם</a:t>
                            </a:r>
                            <a:endParaRPr lang="he-IL" sz="1200" kern="1200" dirty="0"/>
                          </a:p>
                        </p:txBody>
                      </p:sp>
                    </p:grpSp>
                  </p:grpSp>
                  <p:cxnSp>
                    <p:nvCxnSpPr>
                      <p:cNvPr id="55" name="מחבר ישר 54"/>
                      <p:cNvCxnSpPr/>
                      <p:nvPr/>
                    </p:nvCxnSpPr>
                    <p:spPr>
                      <a:xfrm flipV="1">
                        <a:off x="6228184" y="2060848"/>
                        <a:ext cx="0" cy="642990"/>
                      </a:xfrm>
                      <a:prstGeom prst="line">
                        <a:avLst/>
                      </a:prstGeom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6" name="מחבר ישר 55"/>
                      <p:cNvCxnSpPr/>
                      <p:nvPr/>
                    </p:nvCxnSpPr>
                    <p:spPr>
                      <a:xfrm>
                        <a:off x="5364088" y="2708920"/>
                        <a:ext cx="2232248" cy="0"/>
                      </a:xfrm>
                      <a:prstGeom prst="line">
                        <a:avLst/>
                      </a:prstGeom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47" name="קבוצה 46"/>
                      <p:cNvGrpSpPr/>
                      <p:nvPr/>
                    </p:nvGrpSpPr>
                    <p:grpSpPr>
                      <a:xfrm>
                        <a:off x="7092280" y="3068960"/>
                        <a:ext cx="906974" cy="784034"/>
                        <a:chOff x="4970656" y="2560716"/>
                        <a:chExt cx="1317379" cy="878034"/>
                      </a:xfrm>
                    </p:grpSpPr>
                    <p:sp>
                      <p:nvSpPr>
                        <p:cNvPr id="48" name="מלבן מעוגל 47"/>
                        <p:cNvSpPr/>
                        <p:nvPr/>
                      </p:nvSpPr>
                      <p:spPr>
                        <a:xfrm>
                          <a:off x="4970656" y="2560716"/>
                          <a:ext cx="1185642" cy="752883"/>
                        </a:xfrm>
                        <a:prstGeom prst="roundRect">
                          <a:avLst>
                            <a:gd name="adj" fmla="val 10000"/>
                          </a:avLst>
                        </a:prstGeom>
                      </p:spPr>
                      <p:style>
                        <a:lnRef idx="2">
                          <a:schemeClr val="lt1">
                            <a:hueOff val="0"/>
                            <a:satOff val="0"/>
                            <a:lumOff val="0"/>
                            <a:alphaOff val="0"/>
                          </a:schemeClr>
                        </a:lnRef>
                        <a:fillRef idx="1">
                          <a:schemeClr val="accent1">
                            <a:hueOff val="0"/>
                            <a:satOff val="0"/>
                            <a:lumOff val="0"/>
                            <a:alphaOff val="0"/>
                          </a:schemeClr>
                        </a:fillRef>
                        <a:effectRef idx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</a:schemeClr>
                        </a:effectRef>
                        <a:fontRef idx="minor">
                          <a:schemeClr val="lt1"/>
                        </a:fontRef>
                      </p:style>
                    </p:sp>
                    <p:sp>
                      <p:nvSpPr>
                        <p:cNvPr id="49" name="צורה חופשית 48"/>
                        <p:cNvSpPr/>
                        <p:nvPr/>
                      </p:nvSpPr>
                      <p:spPr>
                        <a:xfrm>
                          <a:off x="5102393" y="2685867"/>
                          <a:ext cx="1185642" cy="752883"/>
                        </a:xfrm>
                        <a:custGeom>
                          <a:avLst/>
                          <a:gdLst>
                            <a:gd name="connsiteX0" fmla="*/ 0 w 1185642"/>
                            <a:gd name="connsiteY0" fmla="*/ 75288 h 752883"/>
                            <a:gd name="connsiteX1" fmla="*/ 22051 w 1185642"/>
                            <a:gd name="connsiteY1" fmla="*/ 22051 h 752883"/>
                            <a:gd name="connsiteX2" fmla="*/ 75288 w 1185642"/>
                            <a:gd name="connsiteY2" fmla="*/ 0 h 752883"/>
                            <a:gd name="connsiteX3" fmla="*/ 1110354 w 1185642"/>
                            <a:gd name="connsiteY3" fmla="*/ 0 h 752883"/>
                            <a:gd name="connsiteX4" fmla="*/ 1163591 w 1185642"/>
                            <a:gd name="connsiteY4" fmla="*/ 22051 h 752883"/>
                            <a:gd name="connsiteX5" fmla="*/ 1185642 w 1185642"/>
                            <a:gd name="connsiteY5" fmla="*/ 75288 h 752883"/>
                            <a:gd name="connsiteX6" fmla="*/ 1185642 w 1185642"/>
                            <a:gd name="connsiteY6" fmla="*/ 677595 h 752883"/>
                            <a:gd name="connsiteX7" fmla="*/ 1163591 w 1185642"/>
                            <a:gd name="connsiteY7" fmla="*/ 730832 h 752883"/>
                            <a:gd name="connsiteX8" fmla="*/ 1110354 w 1185642"/>
                            <a:gd name="connsiteY8" fmla="*/ 752883 h 752883"/>
                            <a:gd name="connsiteX9" fmla="*/ 75288 w 1185642"/>
                            <a:gd name="connsiteY9" fmla="*/ 752883 h 752883"/>
                            <a:gd name="connsiteX10" fmla="*/ 22051 w 1185642"/>
                            <a:gd name="connsiteY10" fmla="*/ 730832 h 752883"/>
                            <a:gd name="connsiteX11" fmla="*/ 0 w 1185642"/>
                            <a:gd name="connsiteY11" fmla="*/ 677595 h 752883"/>
                            <a:gd name="connsiteX12" fmla="*/ 0 w 1185642"/>
                            <a:gd name="connsiteY12" fmla="*/ 75288 h 75288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1185642" h="752883">
                              <a:moveTo>
                                <a:pt x="0" y="75288"/>
                              </a:moveTo>
                              <a:cubicBezTo>
                                <a:pt x="0" y="55320"/>
                                <a:pt x="7932" y="36171"/>
                                <a:pt x="22051" y="22051"/>
                              </a:cubicBezTo>
                              <a:cubicBezTo>
                                <a:pt x="36170" y="7932"/>
                                <a:pt x="55320" y="0"/>
                                <a:pt x="75288" y="0"/>
                              </a:cubicBezTo>
                              <a:lnTo>
                                <a:pt x="1110354" y="0"/>
                              </a:lnTo>
                              <a:cubicBezTo>
                                <a:pt x="1130322" y="0"/>
                                <a:pt x="1149471" y="7932"/>
                                <a:pt x="1163591" y="22051"/>
                              </a:cubicBezTo>
                              <a:cubicBezTo>
                                <a:pt x="1177710" y="36170"/>
                                <a:pt x="1185642" y="55320"/>
                                <a:pt x="1185642" y="75288"/>
                              </a:cubicBezTo>
                              <a:lnTo>
                                <a:pt x="1185642" y="677595"/>
                              </a:lnTo>
                              <a:cubicBezTo>
                                <a:pt x="1185642" y="697563"/>
                                <a:pt x="1177710" y="716712"/>
                                <a:pt x="1163591" y="730832"/>
                              </a:cubicBezTo>
                              <a:cubicBezTo>
                                <a:pt x="1149472" y="744951"/>
                                <a:pt x="1130322" y="752883"/>
                                <a:pt x="1110354" y="752883"/>
                              </a:cubicBezTo>
                              <a:lnTo>
                                <a:pt x="75288" y="752883"/>
                              </a:lnTo>
                              <a:cubicBezTo>
                                <a:pt x="55320" y="752883"/>
                                <a:pt x="36171" y="744951"/>
                                <a:pt x="22051" y="730832"/>
                              </a:cubicBezTo>
                              <a:cubicBezTo>
                                <a:pt x="7932" y="716713"/>
                                <a:pt x="0" y="697563"/>
                                <a:pt x="0" y="677595"/>
                              </a:cubicBezTo>
                              <a:lnTo>
                                <a:pt x="0" y="75288"/>
                              </a:lnTo>
                              <a:close/>
                            </a:path>
                          </a:pathLst>
                        </a:custGeom>
                      </p:spPr>
                      <p:style>
                        <a:lnRef idx="2">
                          <a:schemeClr val="accent1">
                            <a:hueOff val="0"/>
                            <a:satOff val="0"/>
                            <a:lumOff val="0"/>
                            <a:alphaOff val="0"/>
                          </a:schemeClr>
                        </a:lnRef>
                        <a:fillRef idx="1">
                          <a:schemeClr val="lt1">
                            <a:alpha val="90000"/>
                            <a:hueOff val="0"/>
                            <a:satOff val="0"/>
                            <a:lumOff val="0"/>
                            <a:alphaOff val="0"/>
                          </a:schemeClr>
                        </a:fillRef>
                        <a:effectRef idx="0">
                          <a:schemeClr val="lt1">
                            <a:alpha val="90000"/>
                            <a:hueOff val="0"/>
                            <a:satOff val="0"/>
                            <a:lumOff val="0"/>
                            <a:alphaOff val="0"/>
                          </a:schemeClr>
                        </a:effectRef>
                        <a:fontRef idx="minor">
                          <a:schemeClr val="dk1">
                            <a:hueOff val="0"/>
                            <a:satOff val="0"/>
                            <a:lumOff val="0"/>
                            <a:alphaOff val="0"/>
                          </a:schemeClr>
                        </a:fontRef>
                      </p:style>
                      <p:txBody>
                        <a:bodyPr spcFirstLastPara="0" vert="horz" wrap="square" lIns="75391" tIns="75391" rIns="75391" bIns="75391" numCol="1" spcCol="1270" anchor="ctr" anchorCtr="0">
                          <a:noAutofit/>
                        </a:bodyPr>
                        <a:lstStyle/>
                        <a:p>
                          <a:pPr lvl="0" algn="ctr" defTabSz="622300" rtl="1">
                            <a:lnSpc>
                              <a:spcPct val="90000"/>
                            </a:lnSpc>
                            <a:spcBef>
                              <a:spcPct val="0"/>
                            </a:spcBef>
                            <a:spcAft>
                              <a:spcPct val="35000"/>
                            </a:spcAft>
                          </a:pPr>
                          <a:r>
                            <a:rPr lang="he-IL" sz="1200" b="1" kern="1200" dirty="0" smtClean="0"/>
                            <a:t>חגית</a:t>
                          </a:r>
                          <a:r>
                            <a:rPr lang="he-IL" sz="1200" kern="1200" dirty="0" smtClean="0"/>
                            <a:t> ואיתי הראל</a:t>
                          </a:r>
                          <a:endParaRPr lang="he-IL" sz="1200" kern="1200" dirty="0"/>
                        </a:p>
                      </p:txBody>
                    </p:sp>
                  </p:grpSp>
                  <p:grpSp>
                    <p:nvGrpSpPr>
                      <p:cNvPr id="50" name="קבוצה 49"/>
                      <p:cNvGrpSpPr/>
                      <p:nvPr/>
                    </p:nvGrpSpPr>
                    <p:grpSpPr>
                      <a:xfrm>
                        <a:off x="4860032" y="3068960"/>
                        <a:ext cx="906974" cy="784034"/>
                        <a:chOff x="4970656" y="2560716"/>
                        <a:chExt cx="1317379" cy="878034"/>
                      </a:xfrm>
                    </p:grpSpPr>
                    <p:sp>
                      <p:nvSpPr>
                        <p:cNvPr id="51" name="מלבן מעוגל 50"/>
                        <p:cNvSpPr/>
                        <p:nvPr/>
                      </p:nvSpPr>
                      <p:spPr>
                        <a:xfrm>
                          <a:off x="4970656" y="2560716"/>
                          <a:ext cx="1185642" cy="752883"/>
                        </a:xfrm>
                        <a:prstGeom prst="roundRect">
                          <a:avLst>
                            <a:gd name="adj" fmla="val 10000"/>
                          </a:avLst>
                        </a:prstGeom>
                      </p:spPr>
                      <p:style>
                        <a:lnRef idx="2">
                          <a:schemeClr val="lt1">
                            <a:hueOff val="0"/>
                            <a:satOff val="0"/>
                            <a:lumOff val="0"/>
                            <a:alphaOff val="0"/>
                          </a:schemeClr>
                        </a:lnRef>
                        <a:fillRef idx="1">
                          <a:schemeClr val="accent1">
                            <a:hueOff val="0"/>
                            <a:satOff val="0"/>
                            <a:lumOff val="0"/>
                            <a:alphaOff val="0"/>
                          </a:schemeClr>
                        </a:fillRef>
                        <a:effectRef idx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</a:schemeClr>
                        </a:effectRef>
                        <a:fontRef idx="minor">
                          <a:schemeClr val="lt1"/>
                        </a:fontRef>
                      </p:style>
                    </p:sp>
                    <p:sp>
                      <p:nvSpPr>
                        <p:cNvPr id="52" name="צורה חופשית 51"/>
                        <p:cNvSpPr/>
                        <p:nvPr/>
                      </p:nvSpPr>
                      <p:spPr>
                        <a:xfrm>
                          <a:off x="5102393" y="2685867"/>
                          <a:ext cx="1185642" cy="752883"/>
                        </a:xfrm>
                        <a:custGeom>
                          <a:avLst/>
                          <a:gdLst>
                            <a:gd name="connsiteX0" fmla="*/ 0 w 1185642"/>
                            <a:gd name="connsiteY0" fmla="*/ 75288 h 752883"/>
                            <a:gd name="connsiteX1" fmla="*/ 22051 w 1185642"/>
                            <a:gd name="connsiteY1" fmla="*/ 22051 h 752883"/>
                            <a:gd name="connsiteX2" fmla="*/ 75288 w 1185642"/>
                            <a:gd name="connsiteY2" fmla="*/ 0 h 752883"/>
                            <a:gd name="connsiteX3" fmla="*/ 1110354 w 1185642"/>
                            <a:gd name="connsiteY3" fmla="*/ 0 h 752883"/>
                            <a:gd name="connsiteX4" fmla="*/ 1163591 w 1185642"/>
                            <a:gd name="connsiteY4" fmla="*/ 22051 h 752883"/>
                            <a:gd name="connsiteX5" fmla="*/ 1185642 w 1185642"/>
                            <a:gd name="connsiteY5" fmla="*/ 75288 h 752883"/>
                            <a:gd name="connsiteX6" fmla="*/ 1185642 w 1185642"/>
                            <a:gd name="connsiteY6" fmla="*/ 677595 h 752883"/>
                            <a:gd name="connsiteX7" fmla="*/ 1163591 w 1185642"/>
                            <a:gd name="connsiteY7" fmla="*/ 730832 h 752883"/>
                            <a:gd name="connsiteX8" fmla="*/ 1110354 w 1185642"/>
                            <a:gd name="connsiteY8" fmla="*/ 752883 h 752883"/>
                            <a:gd name="connsiteX9" fmla="*/ 75288 w 1185642"/>
                            <a:gd name="connsiteY9" fmla="*/ 752883 h 752883"/>
                            <a:gd name="connsiteX10" fmla="*/ 22051 w 1185642"/>
                            <a:gd name="connsiteY10" fmla="*/ 730832 h 752883"/>
                            <a:gd name="connsiteX11" fmla="*/ 0 w 1185642"/>
                            <a:gd name="connsiteY11" fmla="*/ 677595 h 752883"/>
                            <a:gd name="connsiteX12" fmla="*/ 0 w 1185642"/>
                            <a:gd name="connsiteY12" fmla="*/ 75288 h 75288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1185642" h="752883">
                              <a:moveTo>
                                <a:pt x="0" y="75288"/>
                              </a:moveTo>
                              <a:cubicBezTo>
                                <a:pt x="0" y="55320"/>
                                <a:pt x="7932" y="36171"/>
                                <a:pt x="22051" y="22051"/>
                              </a:cubicBezTo>
                              <a:cubicBezTo>
                                <a:pt x="36170" y="7932"/>
                                <a:pt x="55320" y="0"/>
                                <a:pt x="75288" y="0"/>
                              </a:cubicBezTo>
                              <a:lnTo>
                                <a:pt x="1110354" y="0"/>
                              </a:lnTo>
                              <a:cubicBezTo>
                                <a:pt x="1130322" y="0"/>
                                <a:pt x="1149471" y="7932"/>
                                <a:pt x="1163591" y="22051"/>
                              </a:cubicBezTo>
                              <a:cubicBezTo>
                                <a:pt x="1177710" y="36170"/>
                                <a:pt x="1185642" y="55320"/>
                                <a:pt x="1185642" y="75288"/>
                              </a:cubicBezTo>
                              <a:lnTo>
                                <a:pt x="1185642" y="677595"/>
                              </a:lnTo>
                              <a:cubicBezTo>
                                <a:pt x="1185642" y="697563"/>
                                <a:pt x="1177710" y="716712"/>
                                <a:pt x="1163591" y="730832"/>
                              </a:cubicBezTo>
                              <a:cubicBezTo>
                                <a:pt x="1149472" y="744951"/>
                                <a:pt x="1130322" y="752883"/>
                                <a:pt x="1110354" y="752883"/>
                              </a:cubicBezTo>
                              <a:lnTo>
                                <a:pt x="75288" y="752883"/>
                              </a:lnTo>
                              <a:cubicBezTo>
                                <a:pt x="55320" y="752883"/>
                                <a:pt x="36171" y="744951"/>
                                <a:pt x="22051" y="730832"/>
                              </a:cubicBezTo>
                              <a:cubicBezTo>
                                <a:pt x="7932" y="716713"/>
                                <a:pt x="0" y="697563"/>
                                <a:pt x="0" y="677595"/>
                              </a:cubicBezTo>
                              <a:lnTo>
                                <a:pt x="0" y="75288"/>
                              </a:lnTo>
                              <a:close/>
                            </a:path>
                          </a:pathLst>
                        </a:custGeom>
                      </p:spPr>
                      <p:style>
                        <a:lnRef idx="2">
                          <a:schemeClr val="accent1">
                            <a:hueOff val="0"/>
                            <a:satOff val="0"/>
                            <a:lumOff val="0"/>
                            <a:alphaOff val="0"/>
                          </a:schemeClr>
                        </a:lnRef>
                        <a:fillRef idx="1">
                          <a:schemeClr val="lt1">
                            <a:alpha val="90000"/>
                            <a:hueOff val="0"/>
                            <a:satOff val="0"/>
                            <a:lumOff val="0"/>
                            <a:alphaOff val="0"/>
                          </a:schemeClr>
                        </a:fillRef>
                        <a:effectRef idx="0">
                          <a:schemeClr val="lt1">
                            <a:alpha val="90000"/>
                            <a:hueOff val="0"/>
                            <a:satOff val="0"/>
                            <a:lumOff val="0"/>
                            <a:alphaOff val="0"/>
                          </a:schemeClr>
                        </a:effectRef>
                        <a:fontRef idx="minor">
                          <a:schemeClr val="dk1">
                            <a:hueOff val="0"/>
                            <a:satOff val="0"/>
                            <a:lumOff val="0"/>
                            <a:alphaOff val="0"/>
                          </a:schemeClr>
                        </a:fontRef>
                      </p:style>
                      <p:txBody>
                        <a:bodyPr spcFirstLastPara="0" vert="horz" wrap="square" lIns="75391" tIns="75391" rIns="75391" bIns="75391" numCol="1" spcCol="1270" anchor="ctr" anchorCtr="0">
                          <a:noAutofit/>
                        </a:bodyPr>
                        <a:lstStyle/>
                        <a:p>
                          <a:pPr lvl="0" algn="ctr" defTabSz="622300" rtl="1">
                            <a:lnSpc>
                              <a:spcPct val="90000"/>
                            </a:lnSpc>
                            <a:spcBef>
                              <a:spcPct val="0"/>
                            </a:spcBef>
                            <a:spcAft>
                              <a:spcPct val="35000"/>
                            </a:spcAft>
                          </a:pPr>
                          <a:r>
                            <a:rPr lang="he-IL" sz="1200" kern="1200" dirty="0" smtClean="0"/>
                            <a:t>יעל ו</a:t>
                          </a:r>
                          <a:r>
                            <a:rPr lang="he-IL" sz="1200" b="1" kern="1200" dirty="0" smtClean="0"/>
                            <a:t>דותן </a:t>
                          </a:r>
                          <a:r>
                            <a:rPr lang="he-IL" sz="1200" kern="1200" dirty="0" smtClean="0"/>
                            <a:t>אבירם</a:t>
                          </a:r>
                          <a:endParaRPr lang="he-IL" sz="1200" kern="1200" dirty="0"/>
                        </a:p>
                      </p:txBody>
                    </p:sp>
                  </p:grpSp>
                  <p:grpSp>
                    <p:nvGrpSpPr>
                      <p:cNvPr id="70" name="קבוצה 69"/>
                      <p:cNvGrpSpPr/>
                      <p:nvPr/>
                    </p:nvGrpSpPr>
                    <p:grpSpPr>
                      <a:xfrm>
                        <a:off x="6804248" y="4293096"/>
                        <a:ext cx="906974" cy="784034"/>
                        <a:chOff x="4970656" y="2560716"/>
                        <a:chExt cx="1317379" cy="878034"/>
                      </a:xfrm>
                    </p:grpSpPr>
                    <p:sp>
                      <p:nvSpPr>
                        <p:cNvPr id="71" name="מלבן מעוגל 70"/>
                        <p:cNvSpPr/>
                        <p:nvPr/>
                      </p:nvSpPr>
                      <p:spPr>
                        <a:xfrm>
                          <a:off x="4970656" y="2560716"/>
                          <a:ext cx="1185642" cy="752883"/>
                        </a:xfrm>
                        <a:prstGeom prst="roundRect">
                          <a:avLst>
                            <a:gd name="adj" fmla="val 10000"/>
                          </a:avLst>
                        </a:prstGeom>
                      </p:spPr>
                      <p:style>
                        <a:lnRef idx="2">
                          <a:schemeClr val="lt1">
                            <a:hueOff val="0"/>
                            <a:satOff val="0"/>
                            <a:lumOff val="0"/>
                            <a:alphaOff val="0"/>
                          </a:schemeClr>
                        </a:lnRef>
                        <a:fillRef idx="1">
                          <a:schemeClr val="accent1">
                            <a:hueOff val="0"/>
                            <a:satOff val="0"/>
                            <a:lumOff val="0"/>
                            <a:alphaOff val="0"/>
                          </a:schemeClr>
                        </a:fillRef>
                        <a:effectRef idx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</a:schemeClr>
                        </a:effectRef>
                        <a:fontRef idx="minor">
                          <a:schemeClr val="lt1"/>
                        </a:fontRef>
                      </p:style>
                    </p:sp>
                    <p:sp>
                      <p:nvSpPr>
                        <p:cNvPr id="72" name="צורה חופשית 71"/>
                        <p:cNvSpPr/>
                        <p:nvPr/>
                      </p:nvSpPr>
                      <p:spPr>
                        <a:xfrm>
                          <a:off x="5102393" y="2685867"/>
                          <a:ext cx="1185642" cy="752883"/>
                        </a:xfrm>
                        <a:custGeom>
                          <a:avLst/>
                          <a:gdLst>
                            <a:gd name="connsiteX0" fmla="*/ 0 w 1185642"/>
                            <a:gd name="connsiteY0" fmla="*/ 75288 h 752883"/>
                            <a:gd name="connsiteX1" fmla="*/ 22051 w 1185642"/>
                            <a:gd name="connsiteY1" fmla="*/ 22051 h 752883"/>
                            <a:gd name="connsiteX2" fmla="*/ 75288 w 1185642"/>
                            <a:gd name="connsiteY2" fmla="*/ 0 h 752883"/>
                            <a:gd name="connsiteX3" fmla="*/ 1110354 w 1185642"/>
                            <a:gd name="connsiteY3" fmla="*/ 0 h 752883"/>
                            <a:gd name="connsiteX4" fmla="*/ 1163591 w 1185642"/>
                            <a:gd name="connsiteY4" fmla="*/ 22051 h 752883"/>
                            <a:gd name="connsiteX5" fmla="*/ 1185642 w 1185642"/>
                            <a:gd name="connsiteY5" fmla="*/ 75288 h 752883"/>
                            <a:gd name="connsiteX6" fmla="*/ 1185642 w 1185642"/>
                            <a:gd name="connsiteY6" fmla="*/ 677595 h 752883"/>
                            <a:gd name="connsiteX7" fmla="*/ 1163591 w 1185642"/>
                            <a:gd name="connsiteY7" fmla="*/ 730832 h 752883"/>
                            <a:gd name="connsiteX8" fmla="*/ 1110354 w 1185642"/>
                            <a:gd name="connsiteY8" fmla="*/ 752883 h 752883"/>
                            <a:gd name="connsiteX9" fmla="*/ 75288 w 1185642"/>
                            <a:gd name="connsiteY9" fmla="*/ 752883 h 752883"/>
                            <a:gd name="connsiteX10" fmla="*/ 22051 w 1185642"/>
                            <a:gd name="connsiteY10" fmla="*/ 730832 h 752883"/>
                            <a:gd name="connsiteX11" fmla="*/ 0 w 1185642"/>
                            <a:gd name="connsiteY11" fmla="*/ 677595 h 752883"/>
                            <a:gd name="connsiteX12" fmla="*/ 0 w 1185642"/>
                            <a:gd name="connsiteY12" fmla="*/ 75288 h 75288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1185642" h="752883">
                              <a:moveTo>
                                <a:pt x="0" y="75288"/>
                              </a:moveTo>
                              <a:cubicBezTo>
                                <a:pt x="0" y="55320"/>
                                <a:pt x="7932" y="36171"/>
                                <a:pt x="22051" y="22051"/>
                              </a:cubicBezTo>
                              <a:cubicBezTo>
                                <a:pt x="36170" y="7932"/>
                                <a:pt x="55320" y="0"/>
                                <a:pt x="75288" y="0"/>
                              </a:cubicBezTo>
                              <a:lnTo>
                                <a:pt x="1110354" y="0"/>
                              </a:lnTo>
                              <a:cubicBezTo>
                                <a:pt x="1130322" y="0"/>
                                <a:pt x="1149471" y="7932"/>
                                <a:pt x="1163591" y="22051"/>
                              </a:cubicBezTo>
                              <a:cubicBezTo>
                                <a:pt x="1177710" y="36170"/>
                                <a:pt x="1185642" y="55320"/>
                                <a:pt x="1185642" y="75288"/>
                              </a:cubicBezTo>
                              <a:lnTo>
                                <a:pt x="1185642" y="677595"/>
                              </a:lnTo>
                              <a:cubicBezTo>
                                <a:pt x="1185642" y="697563"/>
                                <a:pt x="1177710" y="716712"/>
                                <a:pt x="1163591" y="730832"/>
                              </a:cubicBezTo>
                              <a:cubicBezTo>
                                <a:pt x="1149472" y="744951"/>
                                <a:pt x="1130322" y="752883"/>
                                <a:pt x="1110354" y="752883"/>
                              </a:cubicBezTo>
                              <a:lnTo>
                                <a:pt x="75288" y="752883"/>
                              </a:lnTo>
                              <a:cubicBezTo>
                                <a:pt x="55320" y="752883"/>
                                <a:pt x="36171" y="744951"/>
                                <a:pt x="22051" y="730832"/>
                              </a:cubicBezTo>
                              <a:cubicBezTo>
                                <a:pt x="7932" y="716713"/>
                                <a:pt x="0" y="697563"/>
                                <a:pt x="0" y="677595"/>
                              </a:cubicBezTo>
                              <a:lnTo>
                                <a:pt x="0" y="75288"/>
                              </a:lnTo>
                              <a:close/>
                            </a:path>
                          </a:pathLst>
                        </a:custGeom>
                      </p:spPr>
                      <p:style>
                        <a:lnRef idx="2">
                          <a:schemeClr val="accent1">
                            <a:hueOff val="0"/>
                            <a:satOff val="0"/>
                            <a:lumOff val="0"/>
                            <a:alphaOff val="0"/>
                          </a:schemeClr>
                        </a:lnRef>
                        <a:fillRef idx="1">
                          <a:schemeClr val="lt1">
                            <a:alpha val="90000"/>
                            <a:hueOff val="0"/>
                            <a:satOff val="0"/>
                            <a:lumOff val="0"/>
                            <a:alphaOff val="0"/>
                          </a:schemeClr>
                        </a:fillRef>
                        <a:effectRef idx="0">
                          <a:schemeClr val="lt1">
                            <a:alpha val="90000"/>
                            <a:hueOff val="0"/>
                            <a:satOff val="0"/>
                            <a:lumOff val="0"/>
                            <a:alphaOff val="0"/>
                          </a:schemeClr>
                        </a:effectRef>
                        <a:fontRef idx="minor">
                          <a:schemeClr val="dk1">
                            <a:hueOff val="0"/>
                            <a:satOff val="0"/>
                            <a:lumOff val="0"/>
                            <a:alphaOff val="0"/>
                          </a:schemeClr>
                        </a:fontRef>
                      </p:style>
                      <p:txBody>
                        <a:bodyPr spcFirstLastPara="0" vert="horz" wrap="square" lIns="75391" tIns="75391" rIns="75391" bIns="75391" numCol="1" spcCol="1270" anchor="ctr" anchorCtr="0">
                          <a:noAutofit/>
                        </a:bodyPr>
                        <a:lstStyle/>
                        <a:p>
                          <a:pPr lvl="0" algn="ctr" defTabSz="622300" rtl="1">
                            <a:lnSpc>
                              <a:spcPct val="90000"/>
                            </a:lnSpc>
                            <a:spcBef>
                              <a:spcPct val="0"/>
                            </a:spcBef>
                            <a:spcAft>
                              <a:spcPct val="35000"/>
                            </a:spcAft>
                          </a:pPr>
                          <a:r>
                            <a:rPr lang="he-IL" sz="1400" kern="1200" dirty="0" smtClean="0"/>
                            <a:t>עידו</a:t>
                          </a:r>
                          <a:endParaRPr lang="he-IL" sz="1200" kern="1200" dirty="0"/>
                        </a:p>
                      </p:txBody>
                    </p:sp>
                  </p:grpSp>
                  <p:grpSp>
                    <p:nvGrpSpPr>
                      <p:cNvPr id="73" name="קבוצה 72"/>
                      <p:cNvGrpSpPr/>
                      <p:nvPr/>
                    </p:nvGrpSpPr>
                    <p:grpSpPr>
                      <a:xfrm>
                        <a:off x="4572000" y="4221088"/>
                        <a:ext cx="906974" cy="784034"/>
                        <a:chOff x="4970656" y="2560716"/>
                        <a:chExt cx="1317379" cy="878034"/>
                      </a:xfrm>
                    </p:grpSpPr>
                    <p:sp>
                      <p:nvSpPr>
                        <p:cNvPr id="74" name="מלבן מעוגל 73"/>
                        <p:cNvSpPr/>
                        <p:nvPr/>
                      </p:nvSpPr>
                      <p:spPr>
                        <a:xfrm>
                          <a:off x="4970656" y="2560716"/>
                          <a:ext cx="1185642" cy="752883"/>
                        </a:xfrm>
                        <a:prstGeom prst="roundRect">
                          <a:avLst>
                            <a:gd name="adj" fmla="val 10000"/>
                          </a:avLst>
                        </a:prstGeom>
                      </p:spPr>
                      <p:style>
                        <a:lnRef idx="2">
                          <a:schemeClr val="lt1">
                            <a:hueOff val="0"/>
                            <a:satOff val="0"/>
                            <a:lumOff val="0"/>
                            <a:alphaOff val="0"/>
                          </a:schemeClr>
                        </a:lnRef>
                        <a:fillRef idx="1">
                          <a:schemeClr val="accent1">
                            <a:hueOff val="0"/>
                            <a:satOff val="0"/>
                            <a:lumOff val="0"/>
                            <a:alphaOff val="0"/>
                          </a:schemeClr>
                        </a:fillRef>
                        <a:effectRef idx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</a:schemeClr>
                        </a:effectRef>
                        <a:fontRef idx="minor">
                          <a:schemeClr val="lt1"/>
                        </a:fontRef>
                      </p:style>
                    </p:sp>
                    <p:sp>
                      <p:nvSpPr>
                        <p:cNvPr id="75" name="צורה חופשית 74"/>
                        <p:cNvSpPr/>
                        <p:nvPr/>
                      </p:nvSpPr>
                      <p:spPr>
                        <a:xfrm>
                          <a:off x="5102393" y="2685867"/>
                          <a:ext cx="1185642" cy="752883"/>
                        </a:xfrm>
                        <a:custGeom>
                          <a:avLst/>
                          <a:gdLst>
                            <a:gd name="connsiteX0" fmla="*/ 0 w 1185642"/>
                            <a:gd name="connsiteY0" fmla="*/ 75288 h 752883"/>
                            <a:gd name="connsiteX1" fmla="*/ 22051 w 1185642"/>
                            <a:gd name="connsiteY1" fmla="*/ 22051 h 752883"/>
                            <a:gd name="connsiteX2" fmla="*/ 75288 w 1185642"/>
                            <a:gd name="connsiteY2" fmla="*/ 0 h 752883"/>
                            <a:gd name="connsiteX3" fmla="*/ 1110354 w 1185642"/>
                            <a:gd name="connsiteY3" fmla="*/ 0 h 752883"/>
                            <a:gd name="connsiteX4" fmla="*/ 1163591 w 1185642"/>
                            <a:gd name="connsiteY4" fmla="*/ 22051 h 752883"/>
                            <a:gd name="connsiteX5" fmla="*/ 1185642 w 1185642"/>
                            <a:gd name="connsiteY5" fmla="*/ 75288 h 752883"/>
                            <a:gd name="connsiteX6" fmla="*/ 1185642 w 1185642"/>
                            <a:gd name="connsiteY6" fmla="*/ 677595 h 752883"/>
                            <a:gd name="connsiteX7" fmla="*/ 1163591 w 1185642"/>
                            <a:gd name="connsiteY7" fmla="*/ 730832 h 752883"/>
                            <a:gd name="connsiteX8" fmla="*/ 1110354 w 1185642"/>
                            <a:gd name="connsiteY8" fmla="*/ 752883 h 752883"/>
                            <a:gd name="connsiteX9" fmla="*/ 75288 w 1185642"/>
                            <a:gd name="connsiteY9" fmla="*/ 752883 h 752883"/>
                            <a:gd name="connsiteX10" fmla="*/ 22051 w 1185642"/>
                            <a:gd name="connsiteY10" fmla="*/ 730832 h 752883"/>
                            <a:gd name="connsiteX11" fmla="*/ 0 w 1185642"/>
                            <a:gd name="connsiteY11" fmla="*/ 677595 h 752883"/>
                            <a:gd name="connsiteX12" fmla="*/ 0 w 1185642"/>
                            <a:gd name="connsiteY12" fmla="*/ 75288 h 75288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1185642" h="752883">
                              <a:moveTo>
                                <a:pt x="0" y="75288"/>
                              </a:moveTo>
                              <a:cubicBezTo>
                                <a:pt x="0" y="55320"/>
                                <a:pt x="7932" y="36171"/>
                                <a:pt x="22051" y="22051"/>
                              </a:cubicBezTo>
                              <a:cubicBezTo>
                                <a:pt x="36170" y="7932"/>
                                <a:pt x="55320" y="0"/>
                                <a:pt x="75288" y="0"/>
                              </a:cubicBezTo>
                              <a:lnTo>
                                <a:pt x="1110354" y="0"/>
                              </a:lnTo>
                              <a:cubicBezTo>
                                <a:pt x="1130322" y="0"/>
                                <a:pt x="1149471" y="7932"/>
                                <a:pt x="1163591" y="22051"/>
                              </a:cubicBezTo>
                              <a:cubicBezTo>
                                <a:pt x="1177710" y="36170"/>
                                <a:pt x="1185642" y="55320"/>
                                <a:pt x="1185642" y="75288"/>
                              </a:cubicBezTo>
                              <a:lnTo>
                                <a:pt x="1185642" y="677595"/>
                              </a:lnTo>
                              <a:cubicBezTo>
                                <a:pt x="1185642" y="697563"/>
                                <a:pt x="1177710" y="716712"/>
                                <a:pt x="1163591" y="730832"/>
                              </a:cubicBezTo>
                              <a:cubicBezTo>
                                <a:pt x="1149472" y="744951"/>
                                <a:pt x="1130322" y="752883"/>
                                <a:pt x="1110354" y="752883"/>
                              </a:cubicBezTo>
                              <a:lnTo>
                                <a:pt x="75288" y="752883"/>
                              </a:lnTo>
                              <a:cubicBezTo>
                                <a:pt x="55320" y="752883"/>
                                <a:pt x="36171" y="744951"/>
                                <a:pt x="22051" y="730832"/>
                              </a:cubicBezTo>
                              <a:cubicBezTo>
                                <a:pt x="7932" y="716713"/>
                                <a:pt x="0" y="697563"/>
                                <a:pt x="0" y="677595"/>
                              </a:cubicBezTo>
                              <a:lnTo>
                                <a:pt x="0" y="75288"/>
                              </a:lnTo>
                              <a:close/>
                            </a:path>
                          </a:pathLst>
                        </a:custGeom>
                      </p:spPr>
                      <p:style>
                        <a:lnRef idx="2">
                          <a:schemeClr val="accent1">
                            <a:hueOff val="0"/>
                            <a:satOff val="0"/>
                            <a:lumOff val="0"/>
                            <a:alphaOff val="0"/>
                          </a:schemeClr>
                        </a:lnRef>
                        <a:fillRef idx="1">
                          <a:schemeClr val="lt1">
                            <a:alpha val="90000"/>
                            <a:hueOff val="0"/>
                            <a:satOff val="0"/>
                            <a:lumOff val="0"/>
                            <a:alphaOff val="0"/>
                          </a:schemeClr>
                        </a:fillRef>
                        <a:effectRef idx="0">
                          <a:schemeClr val="lt1">
                            <a:alpha val="90000"/>
                            <a:hueOff val="0"/>
                            <a:satOff val="0"/>
                            <a:lumOff val="0"/>
                            <a:alphaOff val="0"/>
                          </a:schemeClr>
                        </a:effectRef>
                        <a:fontRef idx="minor">
                          <a:schemeClr val="dk1">
                            <a:hueOff val="0"/>
                            <a:satOff val="0"/>
                            <a:lumOff val="0"/>
                            <a:alphaOff val="0"/>
                          </a:schemeClr>
                        </a:fontRef>
                      </p:style>
                      <p:txBody>
                        <a:bodyPr spcFirstLastPara="0" vert="horz" wrap="square" lIns="75391" tIns="75391" rIns="75391" bIns="75391" numCol="1" spcCol="1270" anchor="ctr" anchorCtr="0">
                          <a:noAutofit/>
                        </a:bodyPr>
                        <a:lstStyle/>
                        <a:p>
                          <a:pPr lvl="0" algn="ctr" defTabSz="622300" rtl="1">
                            <a:lnSpc>
                              <a:spcPct val="90000"/>
                            </a:lnSpc>
                            <a:spcBef>
                              <a:spcPct val="0"/>
                            </a:spcBef>
                            <a:spcAft>
                              <a:spcPct val="35000"/>
                            </a:spcAft>
                          </a:pPr>
                          <a:r>
                            <a:rPr lang="he-IL" sz="1400" dirty="0"/>
                            <a:t>גוני</a:t>
                          </a:r>
                        </a:p>
                      </p:txBody>
                    </p:sp>
                  </p:grpSp>
                  <p:grpSp>
                    <p:nvGrpSpPr>
                      <p:cNvPr id="91" name="קבוצה 90"/>
                      <p:cNvGrpSpPr/>
                      <p:nvPr/>
                    </p:nvGrpSpPr>
                    <p:grpSpPr>
                      <a:xfrm>
                        <a:off x="5652120" y="4221088"/>
                        <a:ext cx="906974" cy="784034"/>
                        <a:chOff x="4970656" y="2560716"/>
                        <a:chExt cx="1317379" cy="878034"/>
                      </a:xfrm>
                    </p:grpSpPr>
                    <p:sp>
                      <p:nvSpPr>
                        <p:cNvPr id="92" name="מלבן מעוגל 91"/>
                        <p:cNvSpPr/>
                        <p:nvPr/>
                      </p:nvSpPr>
                      <p:spPr>
                        <a:xfrm>
                          <a:off x="4970656" y="2560716"/>
                          <a:ext cx="1185642" cy="752883"/>
                        </a:xfrm>
                        <a:prstGeom prst="roundRect">
                          <a:avLst>
                            <a:gd name="adj" fmla="val 10000"/>
                          </a:avLst>
                        </a:prstGeom>
                      </p:spPr>
                      <p:style>
                        <a:lnRef idx="2">
                          <a:schemeClr val="lt1">
                            <a:hueOff val="0"/>
                            <a:satOff val="0"/>
                            <a:lumOff val="0"/>
                            <a:alphaOff val="0"/>
                          </a:schemeClr>
                        </a:lnRef>
                        <a:fillRef idx="1">
                          <a:schemeClr val="accent1">
                            <a:hueOff val="0"/>
                            <a:satOff val="0"/>
                            <a:lumOff val="0"/>
                            <a:alphaOff val="0"/>
                          </a:schemeClr>
                        </a:fillRef>
                        <a:effectRef idx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</a:schemeClr>
                        </a:effectRef>
                        <a:fontRef idx="minor">
                          <a:schemeClr val="lt1"/>
                        </a:fontRef>
                      </p:style>
                    </p:sp>
                    <p:sp>
                      <p:nvSpPr>
                        <p:cNvPr id="93" name="צורה חופשית 92"/>
                        <p:cNvSpPr/>
                        <p:nvPr/>
                      </p:nvSpPr>
                      <p:spPr>
                        <a:xfrm>
                          <a:off x="5102393" y="2685867"/>
                          <a:ext cx="1185642" cy="752883"/>
                        </a:xfrm>
                        <a:custGeom>
                          <a:avLst/>
                          <a:gdLst>
                            <a:gd name="connsiteX0" fmla="*/ 0 w 1185642"/>
                            <a:gd name="connsiteY0" fmla="*/ 75288 h 752883"/>
                            <a:gd name="connsiteX1" fmla="*/ 22051 w 1185642"/>
                            <a:gd name="connsiteY1" fmla="*/ 22051 h 752883"/>
                            <a:gd name="connsiteX2" fmla="*/ 75288 w 1185642"/>
                            <a:gd name="connsiteY2" fmla="*/ 0 h 752883"/>
                            <a:gd name="connsiteX3" fmla="*/ 1110354 w 1185642"/>
                            <a:gd name="connsiteY3" fmla="*/ 0 h 752883"/>
                            <a:gd name="connsiteX4" fmla="*/ 1163591 w 1185642"/>
                            <a:gd name="connsiteY4" fmla="*/ 22051 h 752883"/>
                            <a:gd name="connsiteX5" fmla="*/ 1185642 w 1185642"/>
                            <a:gd name="connsiteY5" fmla="*/ 75288 h 752883"/>
                            <a:gd name="connsiteX6" fmla="*/ 1185642 w 1185642"/>
                            <a:gd name="connsiteY6" fmla="*/ 677595 h 752883"/>
                            <a:gd name="connsiteX7" fmla="*/ 1163591 w 1185642"/>
                            <a:gd name="connsiteY7" fmla="*/ 730832 h 752883"/>
                            <a:gd name="connsiteX8" fmla="*/ 1110354 w 1185642"/>
                            <a:gd name="connsiteY8" fmla="*/ 752883 h 752883"/>
                            <a:gd name="connsiteX9" fmla="*/ 75288 w 1185642"/>
                            <a:gd name="connsiteY9" fmla="*/ 752883 h 752883"/>
                            <a:gd name="connsiteX10" fmla="*/ 22051 w 1185642"/>
                            <a:gd name="connsiteY10" fmla="*/ 730832 h 752883"/>
                            <a:gd name="connsiteX11" fmla="*/ 0 w 1185642"/>
                            <a:gd name="connsiteY11" fmla="*/ 677595 h 752883"/>
                            <a:gd name="connsiteX12" fmla="*/ 0 w 1185642"/>
                            <a:gd name="connsiteY12" fmla="*/ 75288 h 75288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1185642" h="752883">
                              <a:moveTo>
                                <a:pt x="0" y="75288"/>
                              </a:moveTo>
                              <a:cubicBezTo>
                                <a:pt x="0" y="55320"/>
                                <a:pt x="7932" y="36171"/>
                                <a:pt x="22051" y="22051"/>
                              </a:cubicBezTo>
                              <a:cubicBezTo>
                                <a:pt x="36170" y="7932"/>
                                <a:pt x="55320" y="0"/>
                                <a:pt x="75288" y="0"/>
                              </a:cubicBezTo>
                              <a:lnTo>
                                <a:pt x="1110354" y="0"/>
                              </a:lnTo>
                              <a:cubicBezTo>
                                <a:pt x="1130322" y="0"/>
                                <a:pt x="1149471" y="7932"/>
                                <a:pt x="1163591" y="22051"/>
                              </a:cubicBezTo>
                              <a:cubicBezTo>
                                <a:pt x="1177710" y="36170"/>
                                <a:pt x="1185642" y="55320"/>
                                <a:pt x="1185642" y="75288"/>
                              </a:cubicBezTo>
                              <a:lnTo>
                                <a:pt x="1185642" y="677595"/>
                              </a:lnTo>
                              <a:cubicBezTo>
                                <a:pt x="1185642" y="697563"/>
                                <a:pt x="1177710" y="716712"/>
                                <a:pt x="1163591" y="730832"/>
                              </a:cubicBezTo>
                              <a:cubicBezTo>
                                <a:pt x="1149472" y="744951"/>
                                <a:pt x="1130322" y="752883"/>
                                <a:pt x="1110354" y="752883"/>
                              </a:cubicBezTo>
                              <a:lnTo>
                                <a:pt x="75288" y="752883"/>
                              </a:lnTo>
                              <a:cubicBezTo>
                                <a:pt x="55320" y="752883"/>
                                <a:pt x="36171" y="744951"/>
                                <a:pt x="22051" y="730832"/>
                              </a:cubicBezTo>
                              <a:cubicBezTo>
                                <a:pt x="7932" y="716713"/>
                                <a:pt x="0" y="697563"/>
                                <a:pt x="0" y="677595"/>
                              </a:cubicBezTo>
                              <a:lnTo>
                                <a:pt x="0" y="75288"/>
                              </a:lnTo>
                              <a:close/>
                            </a:path>
                          </a:pathLst>
                        </a:custGeom>
                      </p:spPr>
                      <p:style>
                        <a:lnRef idx="2">
                          <a:schemeClr val="accent1">
                            <a:hueOff val="0"/>
                            <a:satOff val="0"/>
                            <a:lumOff val="0"/>
                            <a:alphaOff val="0"/>
                          </a:schemeClr>
                        </a:lnRef>
                        <a:fillRef idx="1">
                          <a:schemeClr val="lt1">
                            <a:alpha val="90000"/>
                            <a:hueOff val="0"/>
                            <a:satOff val="0"/>
                            <a:lumOff val="0"/>
                            <a:alphaOff val="0"/>
                          </a:schemeClr>
                        </a:fillRef>
                        <a:effectRef idx="0">
                          <a:schemeClr val="lt1">
                            <a:alpha val="90000"/>
                            <a:hueOff val="0"/>
                            <a:satOff val="0"/>
                            <a:lumOff val="0"/>
                            <a:alphaOff val="0"/>
                          </a:schemeClr>
                        </a:effectRef>
                        <a:fontRef idx="minor">
                          <a:schemeClr val="dk1">
                            <a:hueOff val="0"/>
                            <a:satOff val="0"/>
                            <a:lumOff val="0"/>
                            <a:alphaOff val="0"/>
                          </a:schemeClr>
                        </a:fontRef>
                      </p:style>
                      <p:txBody>
                        <a:bodyPr spcFirstLastPara="0" vert="horz" wrap="square" lIns="75391" tIns="75391" rIns="75391" bIns="75391" numCol="1" spcCol="1270" anchor="ctr" anchorCtr="0">
                          <a:noAutofit/>
                        </a:bodyPr>
                        <a:lstStyle/>
                        <a:p>
                          <a:pPr lvl="0" algn="ctr" defTabSz="622300" rtl="1">
                            <a:lnSpc>
                              <a:spcPct val="90000"/>
                            </a:lnSpc>
                            <a:spcBef>
                              <a:spcPct val="0"/>
                            </a:spcBef>
                            <a:spcAft>
                              <a:spcPct val="35000"/>
                            </a:spcAft>
                          </a:pPr>
                          <a:r>
                            <a:rPr lang="he-IL" sz="1400" dirty="0" smtClean="0"/>
                            <a:t>תמרה</a:t>
                          </a:r>
                          <a:endParaRPr lang="he-IL" sz="1400" dirty="0"/>
                        </a:p>
                      </p:txBody>
                    </p:sp>
                  </p:grpSp>
                  <p:cxnSp>
                    <p:nvCxnSpPr>
                      <p:cNvPr id="99" name="מחבר ישר 98"/>
                      <p:cNvCxnSpPr>
                        <a:stCxn id="92" idx="0"/>
                      </p:cNvCxnSpPr>
                      <p:nvPr/>
                    </p:nvCxnSpPr>
                    <p:spPr>
                      <a:xfrm flipH="1" flipV="1">
                        <a:off x="5580112" y="3861048"/>
                        <a:ext cx="480147" cy="360040"/>
                      </a:xfrm>
                      <a:prstGeom prst="line">
                        <a:avLst/>
                      </a:prstGeom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6" name="מחבר ישר 115"/>
                      <p:cNvCxnSpPr/>
                      <p:nvPr/>
                    </p:nvCxnSpPr>
                    <p:spPr>
                      <a:xfrm flipH="1" flipV="1">
                        <a:off x="7812360" y="3933056"/>
                        <a:ext cx="480147" cy="360040"/>
                      </a:xfrm>
                      <a:prstGeom prst="line">
                        <a:avLst/>
                      </a:prstGeom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120" name="קבוצה 119"/>
                      <p:cNvGrpSpPr/>
                      <p:nvPr/>
                    </p:nvGrpSpPr>
                    <p:grpSpPr>
                      <a:xfrm>
                        <a:off x="7884368" y="4293096"/>
                        <a:ext cx="906974" cy="784034"/>
                        <a:chOff x="4970656" y="2560716"/>
                        <a:chExt cx="1317379" cy="878034"/>
                      </a:xfrm>
                    </p:grpSpPr>
                    <p:sp>
                      <p:nvSpPr>
                        <p:cNvPr id="121" name="מלבן מעוגל 120"/>
                        <p:cNvSpPr/>
                        <p:nvPr/>
                      </p:nvSpPr>
                      <p:spPr>
                        <a:xfrm>
                          <a:off x="4970656" y="2560716"/>
                          <a:ext cx="1185642" cy="752883"/>
                        </a:xfrm>
                        <a:prstGeom prst="roundRect">
                          <a:avLst>
                            <a:gd name="adj" fmla="val 10000"/>
                          </a:avLst>
                        </a:prstGeom>
                      </p:spPr>
                      <p:style>
                        <a:lnRef idx="2">
                          <a:schemeClr val="lt1">
                            <a:hueOff val="0"/>
                            <a:satOff val="0"/>
                            <a:lumOff val="0"/>
                            <a:alphaOff val="0"/>
                          </a:schemeClr>
                        </a:lnRef>
                        <a:fillRef idx="1">
                          <a:schemeClr val="accent1">
                            <a:hueOff val="0"/>
                            <a:satOff val="0"/>
                            <a:lumOff val="0"/>
                            <a:alphaOff val="0"/>
                          </a:schemeClr>
                        </a:fillRef>
                        <a:effectRef idx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</a:schemeClr>
                        </a:effectRef>
                        <a:fontRef idx="minor">
                          <a:schemeClr val="lt1"/>
                        </a:fontRef>
                      </p:style>
                    </p:sp>
                    <p:sp>
                      <p:nvSpPr>
                        <p:cNvPr id="122" name="צורה חופשית 121"/>
                        <p:cNvSpPr/>
                        <p:nvPr/>
                      </p:nvSpPr>
                      <p:spPr>
                        <a:xfrm>
                          <a:off x="5102393" y="2685867"/>
                          <a:ext cx="1185642" cy="752883"/>
                        </a:xfrm>
                        <a:custGeom>
                          <a:avLst/>
                          <a:gdLst>
                            <a:gd name="connsiteX0" fmla="*/ 0 w 1185642"/>
                            <a:gd name="connsiteY0" fmla="*/ 75288 h 752883"/>
                            <a:gd name="connsiteX1" fmla="*/ 22051 w 1185642"/>
                            <a:gd name="connsiteY1" fmla="*/ 22051 h 752883"/>
                            <a:gd name="connsiteX2" fmla="*/ 75288 w 1185642"/>
                            <a:gd name="connsiteY2" fmla="*/ 0 h 752883"/>
                            <a:gd name="connsiteX3" fmla="*/ 1110354 w 1185642"/>
                            <a:gd name="connsiteY3" fmla="*/ 0 h 752883"/>
                            <a:gd name="connsiteX4" fmla="*/ 1163591 w 1185642"/>
                            <a:gd name="connsiteY4" fmla="*/ 22051 h 752883"/>
                            <a:gd name="connsiteX5" fmla="*/ 1185642 w 1185642"/>
                            <a:gd name="connsiteY5" fmla="*/ 75288 h 752883"/>
                            <a:gd name="connsiteX6" fmla="*/ 1185642 w 1185642"/>
                            <a:gd name="connsiteY6" fmla="*/ 677595 h 752883"/>
                            <a:gd name="connsiteX7" fmla="*/ 1163591 w 1185642"/>
                            <a:gd name="connsiteY7" fmla="*/ 730832 h 752883"/>
                            <a:gd name="connsiteX8" fmla="*/ 1110354 w 1185642"/>
                            <a:gd name="connsiteY8" fmla="*/ 752883 h 752883"/>
                            <a:gd name="connsiteX9" fmla="*/ 75288 w 1185642"/>
                            <a:gd name="connsiteY9" fmla="*/ 752883 h 752883"/>
                            <a:gd name="connsiteX10" fmla="*/ 22051 w 1185642"/>
                            <a:gd name="connsiteY10" fmla="*/ 730832 h 752883"/>
                            <a:gd name="connsiteX11" fmla="*/ 0 w 1185642"/>
                            <a:gd name="connsiteY11" fmla="*/ 677595 h 752883"/>
                            <a:gd name="connsiteX12" fmla="*/ 0 w 1185642"/>
                            <a:gd name="connsiteY12" fmla="*/ 75288 h 75288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1185642" h="752883">
                              <a:moveTo>
                                <a:pt x="0" y="75288"/>
                              </a:moveTo>
                              <a:cubicBezTo>
                                <a:pt x="0" y="55320"/>
                                <a:pt x="7932" y="36171"/>
                                <a:pt x="22051" y="22051"/>
                              </a:cubicBezTo>
                              <a:cubicBezTo>
                                <a:pt x="36170" y="7932"/>
                                <a:pt x="55320" y="0"/>
                                <a:pt x="75288" y="0"/>
                              </a:cubicBezTo>
                              <a:lnTo>
                                <a:pt x="1110354" y="0"/>
                              </a:lnTo>
                              <a:cubicBezTo>
                                <a:pt x="1130322" y="0"/>
                                <a:pt x="1149471" y="7932"/>
                                <a:pt x="1163591" y="22051"/>
                              </a:cubicBezTo>
                              <a:cubicBezTo>
                                <a:pt x="1177710" y="36170"/>
                                <a:pt x="1185642" y="55320"/>
                                <a:pt x="1185642" y="75288"/>
                              </a:cubicBezTo>
                              <a:lnTo>
                                <a:pt x="1185642" y="677595"/>
                              </a:lnTo>
                              <a:cubicBezTo>
                                <a:pt x="1185642" y="697563"/>
                                <a:pt x="1177710" y="716712"/>
                                <a:pt x="1163591" y="730832"/>
                              </a:cubicBezTo>
                              <a:cubicBezTo>
                                <a:pt x="1149472" y="744951"/>
                                <a:pt x="1130322" y="752883"/>
                                <a:pt x="1110354" y="752883"/>
                              </a:cubicBezTo>
                              <a:lnTo>
                                <a:pt x="75288" y="752883"/>
                              </a:lnTo>
                              <a:cubicBezTo>
                                <a:pt x="55320" y="752883"/>
                                <a:pt x="36171" y="744951"/>
                                <a:pt x="22051" y="730832"/>
                              </a:cubicBezTo>
                              <a:cubicBezTo>
                                <a:pt x="7932" y="716713"/>
                                <a:pt x="0" y="697563"/>
                                <a:pt x="0" y="677595"/>
                              </a:cubicBezTo>
                              <a:lnTo>
                                <a:pt x="0" y="75288"/>
                              </a:lnTo>
                              <a:close/>
                            </a:path>
                          </a:pathLst>
                        </a:custGeom>
                      </p:spPr>
                      <p:style>
                        <a:lnRef idx="2">
                          <a:schemeClr val="accent1">
                            <a:hueOff val="0"/>
                            <a:satOff val="0"/>
                            <a:lumOff val="0"/>
                            <a:alphaOff val="0"/>
                          </a:schemeClr>
                        </a:lnRef>
                        <a:fillRef idx="1">
                          <a:schemeClr val="lt1">
                            <a:alpha val="90000"/>
                            <a:hueOff val="0"/>
                            <a:satOff val="0"/>
                            <a:lumOff val="0"/>
                            <a:alphaOff val="0"/>
                          </a:schemeClr>
                        </a:fillRef>
                        <a:effectRef idx="0">
                          <a:schemeClr val="lt1">
                            <a:alpha val="90000"/>
                            <a:hueOff val="0"/>
                            <a:satOff val="0"/>
                            <a:lumOff val="0"/>
                            <a:alphaOff val="0"/>
                          </a:schemeClr>
                        </a:effectRef>
                        <a:fontRef idx="minor">
                          <a:schemeClr val="dk1">
                            <a:hueOff val="0"/>
                            <a:satOff val="0"/>
                            <a:lumOff val="0"/>
                            <a:alphaOff val="0"/>
                          </a:schemeClr>
                        </a:fontRef>
                      </p:style>
                      <p:txBody>
                        <a:bodyPr spcFirstLastPara="0" vert="horz" wrap="square" lIns="75391" tIns="75391" rIns="75391" bIns="75391" numCol="1" spcCol="1270" anchor="ctr" anchorCtr="0">
                          <a:noAutofit/>
                        </a:bodyPr>
                        <a:lstStyle/>
                        <a:p>
                          <a:pPr lvl="0" algn="ctr" defTabSz="622300" rtl="1">
                            <a:lnSpc>
                              <a:spcPct val="90000"/>
                            </a:lnSpc>
                            <a:spcBef>
                              <a:spcPct val="0"/>
                            </a:spcBef>
                            <a:spcAft>
                              <a:spcPct val="35000"/>
                            </a:spcAft>
                          </a:pPr>
                          <a:r>
                            <a:rPr lang="he-IL" sz="1400" kern="1200" dirty="0" smtClean="0"/>
                            <a:t>הגר</a:t>
                          </a:r>
                          <a:endParaRPr lang="he-IL" sz="1200" kern="1200" dirty="0"/>
                        </a:p>
                      </p:txBody>
                    </p:sp>
                  </p:grpSp>
                </p:grpSp>
              </p:grpSp>
            </p:grpSp>
          </p:grpSp>
        </p:grpSp>
      </p:grpSp>
      <p:sp>
        <p:nvSpPr>
          <p:cNvPr id="2" name="TextBox 1"/>
          <p:cNvSpPr txBox="1"/>
          <p:nvPr/>
        </p:nvSpPr>
        <p:spPr>
          <a:xfrm>
            <a:off x="1174599" y="404664"/>
            <a:ext cx="6503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4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משפחת אבירם-שקד-הראל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71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idx="1"/>
          </p:nvPr>
        </p:nvSpPr>
        <p:spPr>
          <a:xfrm>
            <a:off x="179512" y="1600200"/>
            <a:ext cx="3528392" cy="5141168"/>
          </a:xfrm>
        </p:spPr>
        <p:txBody>
          <a:bodyPr>
            <a:noAutofit/>
          </a:bodyPr>
          <a:lstStyle/>
          <a:p>
            <a:pPr marL="0" indent="0" rtl="1">
              <a:lnSpc>
                <a:spcPct val="150000"/>
              </a:lnSpc>
              <a:buNone/>
            </a:pPr>
            <a:r>
              <a:rPr lang="he-IL" sz="2400" dirty="0" smtClean="0"/>
              <a:t>הורים </a:t>
            </a:r>
            <a:r>
              <a:rPr lang="he-IL" sz="2400" dirty="0"/>
              <a:t>לגוני (4 וחצי) מתחנכת בגן </a:t>
            </a:r>
            <a:r>
              <a:rPr lang="he-IL" sz="2400" dirty="0" smtClean="0"/>
              <a:t>תאנה, </a:t>
            </a:r>
            <a:r>
              <a:rPr lang="he-IL" sz="2400" dirty="0"/>
              <a:t>ולתמרה (שנה) מתחנכת בגן פצפון. </a:t>
            </a:r>
            <a:endParaRPr lang="he-IL" sz="2400" dirty="0" smtClean="0"/>
          </a:p>
          <a:p>
            <a:pPr marL="0" indent="0" rtl="1">
              <a:lnSpc>
                <a:spcPct val="150000"/>
              </a:lnSpc>
              <a:buNone/>
            </a:pPr>
            <a:r>
              <a:rPr lang="he-IL" sz="2400" dirty="0" smtClean="0"/>
              <a:t>דותן </a:t>
            </a:r>
            <a:r>
              <a:rPr lang="he-IL" sz="2400" dirty="0"/>
              <a:t>בן כפר מנחם. יעל נולדה בירושלים. </a:t>
            </a:r>
            <a:endParaRPr lang="he-IL" sz="2400" dirty="0" smtClean="0"/>
          </a:p>
          <a:p>
            <a:pPr marL="0" indent="0" rtl="1">
              <a:lnSpc>
                <a:spcPct val="150000"/>
              </a:lnSpc>
              <a:buNone/>
            </a:pPr>
            <a:r>
              <a:rPr lang="he-IL" sz="2400" dirty="0" smtClean="0"/>
              <a:t>מתגוררים </a:t>
            </a:r>
            <a:r>
              <a:rPr lang="he-IL" sz="2400" dirty="0"/>
              <a:t>בכפר מנחם מאז אוגוסט 2012. לפני כן התגוררו בגבעתיים.</a:t>
            </a:r>
            <a:endParaRPr lang="en-US" sz="2400" dirty="0"/>
          </a:p>
          <a:p>
            <a:pPr marL="0" indent="0" rtl="1">
              <a:lnSpc>
                <a:spcPct val="150000"/>
              </a:lnSpc>
              <a:buNone/>
            </a:pPr>
            <a:endParaRPr lang="en-US" sz="1600" dirty="0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827584" y="620688"/>
            <a:ext cx="7149480" cy="549255"/>
          </a:xfrm>
        </p:spPr>
        <p:txBody>
          <a:bodyPr>
            <a:normAutofit fontScale="90000"/>
          </a:bodyPr>
          <a:lstStyle/>
          <a:p>
            <a:pPr algn="ctr"/>
            <a:r>
              <a:rPr lang="he-IL" sz="4000" b="1" dirty="0" smtClean="0">
                <a:solidFill>
                  <a:schemeClr val="accent1">
                    <a:lumMod val="75000"/>
                  </a:schemeClr>
                </a:solidFill>
              </a:rPr>
              <a:t>דותן ויעל </a:t>
            </a:r>
            <a:r>
              <a:rPr lang="he-IL" sz="4400" b="1" dirty="0" smtClean="0">
                <a:solidFill>
                  <a:schemeClr val="accent1">
                    <a:lumMod val="75000"/>
                  </a:schemeClr>
                </a:solidFill>
              </a:rPr>
              <a:t>אבירם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7062" y="2060848"/>
            <a:ext cx="5052053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3631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435280" cy="5141168"/>
          </a:xfrm>
        </p:spPr>
        <p:txBody>
          <a:bodyPr>
            <a:noAutofit/>
          </a:bodyPr>
          <a:lstStyle/>
          <a:p>
            <a:pPr marL="0" indent="0" rtl="1">
              <a:lnSpc>
                <a:spcPct val="150000"/>
              </a:lnSpc>
              <a:buNone/>
            </a:pPr>
            <a:r>
              <a:rPr lang="he-IL" sz="2400" b="1" dirty="0" smtClean="0">
                <a:solidFill>
                  <a:schemeClr val="accent1">
                    <a:lumMod val="75000"/>
                  </a:schemeClr>
                </a:solidFill>
              </a:rPr>
              <a:t>עיסוקים</a:t>
            </a:r>
            <a:r>
              <a:rPr lang="he-IL" sz="2400" b="1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he-IL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e-IL" sz="2400" dirty="0"/>
              <a:t>דותן חוקר מדעי ההתנהגות בצה"ל. יעל מעריכת </a:t>
            </a:r>
            <a:r>
              <a:rPr lang="he-IL" sz="2400" dirty="0" err="1"/>
              <a:t>תוכניות</a:t>
            </a:r>
            <a:r>
              <a:rPr lang="he-IL" sz="2400" dirty="0"/>
              <a:t> במרכז לטכנולוגיה חינוכית.</a:t>
            </a:r>
            <a:endParaRPr lang="en-US" sz="2400" dirty="0"/>
          </a:p>
          <a:p>
            <a:pPr marL="0" indent="0" rtl="1">
              <a:lnSpc>
                <a:spcPct val="150000"/>
              </a:lnSpc>
              <a:buNone/>
            </a:pPr>
            <a:r>
              <a:rPr lang="he-IL" sz="2400" b="1" dirty="0" smtClean="0">
                <a:solidFill>
                  <a:schemeClr val="accent1">
                    <a:lumMod val="75000"/>
                  </a:schemeClr>
                </a:solidFill>
              </a:rPr>
              <a:t>ההחלטה</a:t>
            </a:r>
            <a:r>
              <a:rPr lang="he-IL" sz="2400" b="1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he-IL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e-IL" sz="2400" dirty="0"/>
              <a:t>רצינו לחיות בקהילה עם מעורבות חברתית, בסביבה נעימה עם חינוך טוב ובקרבת המשפחה.</a:t>
            </a:r>
            <a:endParaRPr lang="en-US" sz="2400" dirty="0"/>
          </a:p>
          <a:p>
            <a:pPr marL="0" indent="0" rtl="1">
              <a:lnSpc>
                <a:spcPct val="150000"/>
              </a:lnSpc>
              <a:buNone/>
            </a:pPr>
            <a:r>
              <a:rPr lang="he-IL" sz="2400" b="1" dirty="0">
                <a:solidFill>
                  <a:schemeClr val="accent1">
                    <a:lumMod val="75000"/>
                  </a:schemeClr>
                </a:solidFill>
              </a:rPr>
              <a:t>עוד כמה מילים: </a:t>
            </a:r>
            <a:r>
              <a:rPr lang="he-IL" sz="2400" dirty="0"/>
              <a:t>הכרנו לפני 14 שנה באוניברסיטת </a:t>
            </a:r>
            <a:r>
              <a:rPr lang="he-IL" sz="2400" dirty="0" smtClean="0"/>
              <a:t>בר-אילן. אחר כך הספקנו </a:t>
            </a:r>
            <a:r>
              <a:rPr lang="he-IL" sz="2400" dirty="0"/>
              <a:t>לקפוץ מספר פעמים </a:t>
            </a:r>
            <a:r>
              <a:rPr lang="he-IL" sz="2400" dirty="0" smtClean="0"/>
              <a:t>לחו"ל, להתחתן</a:t>
            </a:r>
            <a:r>
              <a:rPr lang="he-IL" sz="2400" dirty="0"/>
              <a:t>, והכי חשוב, ללדת את גוני ואת תמרה המקסימות. לאחר שגוני נולדה עברנו לגבעתיים, ולאחר שנה וחצי החלטנו לעבור לקיבוץ מתוך רצון וידיעה שנבנה כאן בית. </a:t>
            </a:r>
            <a:endParaRPr lang="en-US" sz="2400" dirty="0"/>
          </a:p>
          <a:p>
            <a:pPr marL="0" indent="0" rtl="1">
              <a:lnSpc>
                <a:spcPct val="150000"/>
              </a:lnSpc>
              <a:buNone/>
            </a:pPr>
            <a:endParaRPr lang="en-US" sz="1600" dirty="0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827584" y="620688"/>
            <a:ext cx="7149480" cy="549255"/>
          </a:xfrm>
        </p:spPr>
        <p:txBody>
          <a:bodyPr>
            <a:normAutofit fontScale="90000"/>
          </a:bodyPr>
          <a:lstStyle/>
          <a:p>
            <a:pPr algn="ctr"/>
            <a:r>
              <a:rPr lang="he-IL" sz="4000" b="1" dirty="0" smtClean="0">
                <a:solidFill>
                  <a:schemeClr val="accent1">
                    <a:lumMod val="75000"/>
                  </a:schemeClr>
                </a:solidFill>
              </a:rPr>
              <a:t>דותן ויעל </a:t>
            </a:r>
            <a:r>
              <a:rPr lang="he-IL" sz="4400" b="1" dirty="0" smtClean="0">
                <a:solidFill>
                  <a:schemeClr val="accent1">
                    <a:lumMod val="75000"/>
                  </a:schemeClr>
                </a:solidFill>
              </a:rPr>
              <a:t>אבירם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766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idx="1"/>
          </p:nvPr>
        </p:nvSpPr>
        <p:spPr>
          <a:xfrm>
            <a:off x="4355976" y="1600200"/>
            <a:ext cx="4536504" cy="5141168"/>
          </a:xfrm>
        </p:spPr>
        <p:txBody>
          <a:bodyPr>
            <a:noAutofit/>
          </a:bodyPr>
          <a:lstStyle/>
          <a:p>
            <a:pPr marL="0" indent="0" rtl="1">
              <a:lnSpc>
                <a:spcPct val="150000"/>
              </a:lnSpc>
              <a:buNone/>
            </a:pPr>
            <a:r>
              <a:rPr lang="he-IL" sz="2400" dirty="0" smtClean="0"/>
              <a:t>הורים </a:t>
            </a:r>
            <a:r>
              <a:rPr lang="he-IL" sz="2400" dirty="0"/>
              <a:t>למאי </a:t>
            </a:r>
            <a:r>
              <a:rPr lang="he-IL" sz="2400" dirty="0" smtClean="0"/>
              <a:t>(10), </a:t>
            </a:r>
            <a:r>
              <a:rPr lang="he-IL" sz="2400" dirty="0"/>
              <a:t>לדניאל </a:t>
            </a:r>
            <a:r>
              <a:rPr lang="he-IL" sz="2400" dirty="0" smtClean="0"/>
              <a:t>(</a:t>
            </a:r>
            <a:r>
              <a:rPr lang="he-IL" sz="2400" dirty="0"/>
              <a:t>8</a:t>
            </a:r>
            <a:r>
              <a:rPr lang="he-IL" sz="2400" dirty="0" smtClean="0"/>
              <a:t>), שתיהן חניכות באלה,  וליונתן (5</a:t>
            </a:r>
            <a:r>
              <a:rPr lang="he-IL" sz="2400" dirty="0"/>
              <a:t>) </a:t>
            </a:r>
            <a:r>
              <a:rPr lang="he-IL" sz="2400" dirty="0" smtClean="0"/>
              <a:t>המתחנך בגן </a:t>
            </a:r>
            <a:r>
              <a:rPr lang="he-IL" sz="2400" dirty="0"/>
              <a:t>זית. </a:t>
            </a:r>
            <a:endParaRPr lang="he-IL" sz="2400" dirty="0" smtClean="0"/>
          </a:p>
          <a:p>
            <a:pPr marL="0" indent="0" rtl="1">
              <a:lnSpc>
                <a:spcPct val="150000"/>
              </a:lnSpc>
              <a:buNone/>
            </a:pPr>
            <a:r>
              <a:rPr lang="he-IL" sz="2400" dirty="0" smtClean="0"/>
              <a:t>לירון </a:t>
            </a:r>
            <a:r>
              <a:rPr lang="he-IL" sz="2400" dirty="0"/>
              <a:t>בן כפר מנחם. </a:t>
            </a:r>
            <a:endParaRPr lang="he-IL" sz="2400" dirty="0" smtClean="0"/>
          </a:p>
          <a:p>
            <a:pPr marL="0" indent="0" rtl="1">
              <a:lnSpc>
                <a:spcPct val="150000"/>
              </a:lnSpc>
              <a:buNone/>
            </a:pPr>
            <a:r>
              <a:rPr lang="he-IL" sz="2400" dirty="0" smtClean="0"/>
              <a:t>וידי </a:t>
            </a:r>
            <a:r>
              <a:rPr lang="he-IL" sz="2400" dirty="0"/>
              <a:t>נולדה וגדלה בטבריה.</a:t>
            </a:r>
            <a:endParaRPr lang="en-US" sz="2400" dirty="0"/>
          </a:p>
          <a:p>
            <a:pPr marL="0" indent="0" rtl="1">
              <a:lnSpc>
                <a:spcPct val="150000"/>
              </a:lnSpc>
              <a:buNone/>
            </a:pPr>
            <a:endParaRPr lang="en-US" sz="1600" dirty="0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827584" y="620688"/>
            <a:ext cx="7149480" cy="549255"/>
          </a:xfrm>
        </p:spPr>
        <p:txBody>
          <a:bodyPr>
            <a:normAutofit fontScale="90000"/>
          </a:bodyPr>
          <a:lstStyle/>
          <a:p>
            <a:pPr algn="ctr"/>
            <a:r>
              <a:rPr lang="he-IL" sz="4000" b="1" dirty="0" smtClean="0">
                <a:solidFill>
                  <a:schemeClr val="accent1">
                    <a:lumMod val="75000"/>
                  </a:schemeClr>
                </a:solidFill>
              </a:rPr>
              <a:t>לירון </a:t>
            </a:r>
            <a:r>
              <a:rPr lang="he-IL" sz="4000" b="1" dirty="0" err="1" smtClean="0">
                <a:solidFill>
                  <a:schemeClr val="accent1">
                    <a:lumMod val="75000"/>
                  </a:schemeClr>
                </a:solidFill>
              </a:rPr>
              <a:t>ווידי</a:t>
            </a:r>
            <a:r>
              <a:rPr lang="he-IL" sz="4000" b="1" dirty="0" smtClean="0">
                <a:solidFill>
                  <a:schemeClr val="accent1">
                    <a:lumMod val="75000"/>
                  </a:schemeClr>
                </a:solidFill>
              </a:rPr>
              <a:t> שקד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354" b="907"/>
          <a:stretch/>
        </p:blipFill>
        <p:spPr>
          <a:xfrm>
            <a:off x="323528" y="1484784"/>
            <a:ext cx="3743263" cy="5239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559131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435280" cy="5141168"/>
          </a:xfrm>
        </p:spPr>
        <p:txBody>
          <a:bodyPr>
            <a:noAutofit/>
          </a:bodyPr>
          <a:lstStyle/>
          <a:p>
            <a:pPr marL="0" indent="0" rtl="1">
              <a:lnSpc>
                <a:spcPct val="150000"/>
              </a:lnSpc>
              <a:buNone/>
            </a:pPr>
            <a:r>
              <a:rPr lang="he-IL" sz="2400" b="1" dirty="0">
                <a:solidFill>
                  <a:schemeClr val="accent1">
                    <a:lumMod val="75000"/>
                  </a:schemeClr>
                </a:solidFill>
              </a:rPr>
              <a:t>עיסוקים:</a:t>
            </a:r>
            <a:r>
              <a:rPr lang="he-IL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e-IL" sz="2400" dirty="0"/>
              <a:t>לירון עוסק בניהול </a:t>
            </a:r>
            <a:r>
              <a:rPr lang="he-IL" sz="2400" dirty="0" smtClean="0"/>
              <a:t>ובפיתוח </a:t>
            </a:r>
            <a:r>
              <a:rPr lang="he-IL" sz="2400" dirty="0"/>
              <a:t>עסקי במיקרוסופט. וידי ניהלה </a:t>
            </a:r>
            <a:r>
              <a:rPr lang="he-IL" sz="2400" dirty="0" smtClean="0"/>
              <a:t>בארצות הברית </a:t>
            </a:r>
            <a:r>
              <a:rPr lang="he-IL" sz="2400" dirty="0"/>
              <a:t>עסק פרטי בתחום העיצוב וסידור בתים וכרגע בשלבי חיפוש עבודה.</a:t>
            </a:r>
            <a:endParaRPr lang="en-US" sz="2400" dirty="0"/>
          </a:p>
          <a:p>
            <a:pPr marL="0" indent="0" rtl="1">
              <a:lnSpc>
                <a:spcPct val="150000"/>
              </a:lnSpc>
              <a:buNone/>
            </a:pPr>
            <a:r>
              <a:rPr lang="he-IL" sz="2400" b="1" dirty="0" smtClean="0">
                <a:solidFill>
                  <a:schemeClr val="accent1">
                    <a:lumMod val="75000"/>
                  </a:schemeClr>
                </a:solidFill>
              </a:rPr>
              <a:t>עוד </a:t>
            </a:r>
            <a:r>
              <a:rPr lang="he-IL" sz="2400" b="1" dirty="0">
                <a:solidFill>
                  <a:schemeClr val="accent1">
                    <a:lumMod val="75000"/>
                  </a:schemeClr>
                </a:solidFill>
              </a:rPr>
              <a:t>כמה מילים: </a:t>
            </a:r>
            <a:r>
              <a:rPr lang="he-IL" sz="2400" dirty="0" smtClean="0"/>
              <a:t>אחרי </a:t>
            </a:r>
            <a:r>
              <a:rPr lang="he-IL" sz="2400" dirty="0"/>
              <a:t>11 שנה בפריז </a:t>
            </a:r>
            <a:r>
              <a:rPr lang="he-IL" sz="2400" dirty="0" smtClean="0"/>
              <a:t>ובסיאטל ו-3 </a:t>
            </a:r>
            <a:r>
              <a:rPr lang="he-IL" sz="2400" dirty="0"/>
              <a:t>ילדים שנולדו בארצות הברית – </a:t>
            </a:r>
            <a:r>
              <a:rPr lang="he-IL" sz="2400" dirty="0" smtClean="0"/>
              <a:t>עשינו "עלייה". </a:t>
            </a:r>
            <a:r>
              <a:rPr lang="he-IL" sz="2400" dirty="0"/>
              <a:t>נחתנו בקיבוץ לפני קצת יותר מחצי שנה </a:t>
            </a:r>
            <a:r>
              <a:rPr lang="he-IL" sz="2400" dirty="0" smtClean="0"/>
              <a:t>היישר </a:t>
            </a:r>
            <a:r>
              <a:rPr lang="he-IL" sz="2400" dirty="0"/>
              <a:t>לתוך המלחמה </a:t>
            </a:r>
            <a:r>
              <a:rPr lang="he-IL" sz="2400" dirty="0" smtClean="0"/>
              <a:t>ומאז </a:t>
            </a:r>
            <a:r>
              <a:rPr lang="he-IL" sz="2400" dirty="0"/>
              <a:t>מתגוררים בשכירות בהרחבה. </a:t>
            </a:r>
            <a:endParaRPr lang="he-IL" sz="2400" dirty="0" smtClean="0"/>
          </a:p>
          <a:p>
            <a:pPr marL="0" indent="0" rtl="1">
              <a:lnSpc>
                <a:spcPct val="150000"/>
              </a:lnSpc>
              <a:buNone/>
            </a:pPr>
            <a:r>
              <a:rPr lang="he-IL" sz="2400" b="1" dirty="0" smtClean="0">
                <a:solidFill>
                  <a:schemeClr val="accent1">
                    <a:lumMod val="75000"/>
                  </a:schemeClr>
                </a:solidFill>
              </a:rPr>
              <a:t>ההחלטה</a:t>
            </a:r>
            <a:r>
              <a:rPr lang="he-IL" sz="2400" b="1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he-IL" sz="2400" dirty="0"/>
              <a:t>חזרנו לקיבוץ בגלל הקרבה למשפחה, </a:t>
            </a:r>
            <a:r>
              <a:rPr lang="he-IL" sz="2400" dirty="0" smtClean="0"/>
              <a:t>החינוך </a:t>
            </a:r>
            <a:r>
              <a:rPr lang="he-IL" sz="2400" dirty="0"/>
              <a:t>ואיכות </a:t>
            </a:r>
            <a:r>
              <a:rPr lang="he-IL" sz="2400" dirty="0" smtClean="0"/>
              <a:t>החיים</a:t>
            </a:r>
            <a:r>
              <a:rPr lang="he-IL" sz="2400" dirty="0"/>
              <a:t>. </a:t>
            </a:r>
            <a:endParaRPr lang="en-US" sz="2400" dirty="0"/>
          </a:p>
          <a:p>
            <a:pPr marL="0" indent="0" rtl="1">
              <a:lnSpc>
                <a:spcPct val="150000"/>
              </a:lnSpc>
              <a:buNone/>
            </a:pPr>
            <a:endParaRPr lang="en-US" sz="1600" dirty="0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827584" y="620688"/>
            <a:ext cx="7149480" cy="549255"/>
          </a:xfrm>
        </p:spPr>
        <p:txBody>
          <a:bodyPr>
            <a:normAutofit fontScale="90000"/>
          </a:bodyPr>
          <a:lstStyle/>
          <a:p>
            <a:pPr algn="ctr"/>
            <a:r>
              <a:rPr lang="he-IL" sz="4000" b="1" dirty="0" smtClean="0">
                <a:solidFill>
                  <a:schemeClr val="accent1">
                    <a:lumMod val="75000"/>
                  </a:schemeClr>
                </a:solidFill>
              </a:rPr>
              <a:t>לירון </a:t>
            </a:r>
            <a:r>
              <a:rPr lang="he-IL" sz="4000" b="1" dirty="0" err="1" smtClean="0">
                <a:solidFill>
                  <a:schemeClr val="accent1">
                    <a:lumMod val="75000"/>
                  </a:schemeClr>
                </a:solidFill>
              </a:rPr>
              <a:t>ווידי</a:t>
            </a:r>
            <a:r>
              <a:rPr lang="he-IL" sz="4000" b="1" dirty="0" smtClean="0">
                <a:solidFill>
                  <a:schemeClr val="accent1">
                    <a:lumMod val="75000"/>
                  </a:schemeClr>
                </a:solidFill>
              </a:rPr>
              <a:t> שקד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0299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idx="1"/>
          </p:nvPr>
        </p:nvSpPr>
        <p:spPr>
          <a:xfrm>
            <a:off x="3419872" y="1600200"/>
            <a:ext cx="5472608" cy="5141168"/>
          </a:xfrm>
        </p:spPr>
        <p:txBody>
          <a:bodyPr>
            <a:noAutofit/>
          </a:bodyPr>
          <a:lstStyle/>
          <a:p>
            <a:pPr marL="0" indent="0" rtl="1">
              <a:lnSpc>
                <a:spcPct val="150000"/>
              </a:lnSpc>
              <a:buNone/>
            </a:pPr>
            <a:r>
              <a:rPr lang="he-IL" sz="2400" dirty="0"/>
              <a:t>הורים למתן (17), לרון (15) ולאמי (14), שלושתם חניכים בצפית. </a:t>
            </a:r>
            <a:endParaRPr lang="he-IL" sz="2400" dirty="0" smtClean="0"/>
          </a:p>
          <a:p>
            <a:pPr marL="0" indent="0" rtl="1">
              <a:lnSpc>
                <a:spcPct val="150000"/>
              </a:lnSpc>
              <a:buNone/>
            </a:pPr>
            <a:r>
              <a:rPr lang="he-IL" sz="2400" dirty="0" smtClean="0"/>
              <a:t>שי </a:t>
            </a:r>
            <a:r>
              <a:rPr lang="he-IL" sz="2400" dirty="0"/>
              <a:t>בן כפר מנחם. סוזנה נולדה </a:t>
            </a:r>
            <a:r>
              <a:rPr lang="he-IL" sz="2400" dirty="0" err="1"/>
              <a:t>בהמבורג</a:t>
            </a:r>
            <a:r>
              <a:rPr lang="he-IL" sz="2400" dirty="0"/>
              <a:t>, גרמניה. </a:t>
            </a:r>
            <a:endParaRPr lang="he-IL" sz="2400" dirty="0" smtClean="0"/>
          </a:p>
          <a:p>
            <a:pPr marL="0" indent="0" rtl="1">
              <a:lnSpc>
                <a:spcPct val="150000"/>
              </a:lnSpc>
              <a:buNone/>
            </a:pPr>
            <a:r>
              <a:rPr lang="he-IL" sz="2400" dirty="0" smtClean="0"/>
              <a:t>מתגוררים </a:t>
            </a:r>
            <a:r>
              <a:rPr lang="he-IL" sz="2400" dirty="0"/>
              <a:t>בכפר מנחם משנת 2006. </a:t>
            </a:r>
            <a:endParaRPr lang="he-IL" sz="2400" dirty="0" smtClean="0"/>
          </a:p>
          <a:p>
            <a:pPr marL="0" indent="0" rtl="1">
              <a:lnSpc>
                <a:spcPct val="150000"/>
              </a:lnSpc>
              <a:buNone/>
            </a:pPr>
            <a:r>
              <a:rPr lang="he-IL" sz="2400" dirty="0" smtClean="0"/>
              <a:t>לפני </a:t>
            </a:r>
            <a:r>
              <a:rPr lang="he-IL" sz="2400" dirty="0"/>
              <a:t>כן </a:t>
            </a:r>
            <a:r>
              <a:rPr lang="he-IL" sz="2400" dirty="0" smtClean="0"/>
              <a:t>התגוררו בארה"ב.</a:t>
            </a:r>
            <a:r>
              <a:rPr lang="he-IL" sz="2400" dirty="0"/>
              <a:t>	</a:t>
            </a:r>
            <a:endParaRPr lang="en-US" sz="2400" dirty="0"/>
          </a:p>
          <a:p>
            <a:pPr marL="0" indent="0" rtl="1">
              <a:lnSpc>
                <a:spcPct val="150000"/>
              </a:lnSpc>
              <a:buNone/>
            </a:pPr>
            <a:endParaRPr lang="en-US" sz="1600" dirty="0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827584" y="620688"/>
            <a:ext cx="7149480" cy="549255"/>
          </a:xfrm>
        </p:spPr>
        <p:txBody>
          <a:bodyPr>
            <a:normAutofit fontScale="90000"/>
          </a:bodyPr>
          <a:lstStyle/>
          <a:p>
            <a:pPr algn="ctr"/>
            <a:r>
              <a:rPr lang="he-IL" sz="4000" b="1" dirty="0" smtClean="0">
                <a:solidFill>
                  <a:schemeClr val="accent1">
                    <a:lumMod val="75000"/>
                  </a:schemeClr>
                </a:solidFill>
              </a:rPr>
              <a:t>שי וסוזנה שני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אובייקט 20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92" r="-21" b="-388"/>
          <a:stretch>
            <a:fillRect/>
          </a:stretch>
        </p:blipFill>
        <p:spPr bwMode="auto">
          <a:xfrm>
            <a:off x="323528" y="1484785"/>
            <a:ext cx="3456384" cy="4761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04299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idx="1"/>
          </p:nvPr>
        </p:nvSpPr>
        <p:spPr>
          <a:xfrm>
            <a:off x="395536" y="1600200"/>
            <a:ext cx="8496944" cy="5141168"/>
          </a:xfrm>
        </p:spPr>
        <p:txBody>
          <a:bodyPr>
            <a:noAutofit/>
          </a:bodyPr>
          <a:lstStyle/>
          <a:p>
            <a:pPr marL="0" indent="0" rtl="1">
              <a:lnSpc>
                <a:spcPct val="150000"/>
              </a:lnSpc>
              <a:buNone/>
            </a:pPr>
            <a:r>
              <a:rPr lang="he-IL" sz="2400" b="1" dirty="0">
                <a:solidFill>
                  <a:schemeClr val="accent1">
                    <a:lumMod val="75000"/>
                  </a:schemeClr>
                </a:solidFill>
              </a:rPr>
              <a:t>עיסוקים: </a:t>
            </a:r>
            <a:r>
              <a:rPr lang="he-IL" sz="2400" dirty="0"/>
              <a:t>שי מהנדס מערכת בחברת אוטומציה יפנית לחדרים נקיים. סוזנה סייעת בבית ספר לילדים ולנערים אוטיסטים. </a:t>
            </a:r>
            <a:endParaRPr lang="he-IL" sz="2400" dirty="0" smtClean="0"/>
          </a:p>
          <a:p>
            <a:pPr marL="0" indent="0" rtl="1">
              <a:lnSpc>
                <a:spcPct val="150000"/>
              </a:lnSpc>
              <a:buNone/>
            </a:pPr>
            <a:r>
              <a:rPr lang="he-IL" sz="2400" b="1" dirty="0" smtClean="0">
                <a:solidFill>
                  <a:schemeClr val="accent1">
                    <a:lumMod val="75000"/>
                  </a:schemeClr>
                </a:solidFill>
              </a:rPr>
              <a:t>ההחלטה</a:t>
            </a:r>
            <a:r>
              <a:rPr lang="he-IL" sz="2400" b="1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he-IL" sz="2400" dirty="0"/>
              <a:t>חיינו וטעמנו הרבה בנדודינו בעולם. שם גם הרגשנו שהבית הוא בכפר מנחם. לכן החלטנו לעזוב </a:t>
            </a:r>
            <a:r>
              <a:rPr lang="he-IL" sz="2400" dirty="0" err="1"/>
              <a:t>הכל</a:t>
            </a:r>
            <a:r>
              <a:rPr lang="he-IL" sz="2400" dirty="0"/>
              <a:t> ולחזור הביתה.</a:t>
            </a:r>
            <a:endParaRPr lang="en-US" sz="2400" dirty="0"/>
          </a:p>
          <a:p>
            <a:pPr marL="0" indent="0" rtl="1">
              <a:lnSpc>
                <a:spcPct val="150000"/>
              </a:lnSpc>
              <a:buNone/>
            </a:pPr>
            <a:r>
              <a:rPr lang="he-IL" sz="2400" b="1" dirty="0" err="1">
                <a:solidFill>
                  <a:schemeClr val="accent1">
                    <a:lumMod val="75000"/>
                  </a:schemeClr>
                </a:solidFill>
              </a:rPr>
              <a:t>תוכניות</a:t>
            </a:r>
            <a:r>
              <a:rPr lang="he-IL" sz="2400" b="1" dirty="0">
                <a:solidFill>
                  <a:schemeClr val="accent1">
                    <a:lumMod val="75000"/>
                  </a:schemeClr>
                </a:solidFill>
              </a:rPr>
              <a:t> לעתיד: </a:t>
            </a:r>
            <a:r>
              <a:rPr lang="he-IL" sz="2400" dirty="0"/>
              <a:t>להשתקע בקיבוץ ולתרום לחיי הקהילה, לגדל את ילדינו </a:t>
            </a:r>
            <a:r>
              <a:rPr lang="he-IL" sz="2400" dirty="0" err="1"/>
              <a:t>ולהנות</a:t>
            </a:r>
            <a:r>
              <a:rPr lang="he-IL" sz="2400" dirty="0"/>
              <a:t> מהחיים.</a:t>
            </a:r>
            <a:endParaRPr lang="en-US" sz="2400" dirty="0"/>
          </a:p>
          <a:p>
            <a:pPr marL="0" indent="0" rtl="1">
              <a:lnSpc>
                <a:spcPct val="150000"/>
              </a:lnSpc>
              <a:buNone/>
            </a:pPr>
            <a:endParaRPr lang="en-US" sz="1600" dirty="0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827584" y="620688"/>
            <a:ext cx="7149480" cy="549255"/>
          </a:xfrm>
        </p:spPr>
        <p:txBody>
          <a:bodyPr>
            <a:normAutofit fontScale="90000"/>
          </a:bodyPr>
          <a:lstStyle/>
          <a:p>
            <a:pPr algn="ctr"/>
            <a:r>
              <a:rPr lang="he-IL" sz="4000" b="1" dirty="0" smtClean="0">
                <a:solidFill>
                  <a:schemeClr val="accent1">
                    <a:lumMod val="75000"/>
                  </a:schemeClr>
                </a:solidFill>
              </a:rPr>
              <a:t>שי וסוזנה שני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6292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2916962" y="368660"/>
            <a:ext cx="5960840" cy="792088"/>
          </a:xfrm>
        </p:spPr>
        <p:txBody>
          <a:bodyPr>
            <a:normAutofit fontScale="90000"/>
          </a:bodyPr>
          <a:lstStyle/>
          <a:p>
            <a:pPr algn="ctr" rtl="1"/>
            <a:r>
              <a:rPr lang="he-IL" sz="4800" b="1" dirty="0" smtClean="0">
                <a:solidFill>
                  <a:schemeClr val="accent1">
                    <a:lumMod val="75000"/>
                  </a:schemeClr>
                </a:solidFill>
              </a:rPr>
              <a:t>אורית </a:t>
            </a:r>
            <a:r>
              <a:rPr lang="he-IL" sz="4800" b="1" dirty="0" err="1" smtClean="0">
                <a:solidFill>
                  <a:schemeClr val="accent1">
                    <a:lumMod val="75000"/>
                  </a:schemeClr>
                </a:solidFill>
              </a:rPr>
              <a:t>זלינגר</a:t>
            </a:r>
            <a:r>
              <a:rPr lang="he-IL" sz="4800" b="1" dirty="0" smtClean="0">
                <a:solidFill>
                  <a:schemeClr val="accent1">
                    <a:lumMod val="75000"/>
                  </a:schemeClr>
                </a:solidFill>
              </a:rPr>
              <a:t> ואסף אוזן</a:t>
            </a:r>
            <a:endParaRPr lang="en-US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אובייקט 17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51" b="-166"/>
          <a:stretch>
            <a:fillRect/>
          </a:stretch>
        </p:blipFill>
        <p:spPr bwMode="auto">
          <a:xfrm>
            <a:off x="107504" y="1124744"/>
            <a:ext cx="3960440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7863" y="1556793"/>
            <a:ext cx="5678129" cy="3785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284734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2597671" y="260648"/>
            <a:ext cx="6120680" cy="1080120"/>
          </a:xfrm>
        </p:spPr>
        <p:txBody>
          <a:bodyPr>
            <a:normAutofit/>
          </a:bodyPr>
          <a:lstStyle/>
          <a:p>
            <a:pPr algn="ctr" rtl="1"/>
            <a:r>
              <a:rPr lang="he-IL" sz="4400" b="1" dirty="0" smtClean="0">
                <a:solidFill>
                  <a:schemeClr val="accent1">
                    <a:lumMod val="75000"/>
                  </a:schemeClr>
                </a:solidFill>
              </a:rPr>
              <a:t>מיכל ישראל דהן ומוטי דהן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מציין מיקום טקסט 1"/>
          <p:cNvSpPr>
            <a:spLocks noGrp="1"/>
          </p:cNvSpPr>
          <p:nvPr>
            <p:ph type="body" idx="1"/>
          </p:nvPr>
        </p:nvSpPr>
        <p:spPr>
          <a:xfrm>
            <a:off x="251520" y="1484784"/>
            <a:ext cx="8640960" cy="5256584"/>
          </a:xfrm>
        </p:spPr>
        <p:txBody>
          <a:bodyPr>
            <a:noAutofit/>
          </a:bodyPr>
          <a:lstStyle/>
          <a:p>
            <a:pPr marL="0" indent="0" rtl="1">
              <a:lnSpc>
                <a:spcPct val="150000"/>
              </a:lnSpc>
              <a:buNone/>
            </a:pPr>
            <a:r>
              <a:rPr lang="he-IL" sz="2600" dirty="0" smtClean="0">
                <a:solidFill>
                  <a:schemeClr val="tx2">
                    <a:lumMod val="50000"/>
                  </a:schemeClr>
                </a:solidFill>
              </a:rPr>
              <a:t>הורים לדניאל (כמעט 11), לאלעד (8 וחצי), חניכים באלה, ולנעמה (שנה וחודשיים).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he-IL" sz="2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מתגוררים בכפר מנחם משנת 2006. 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he-IL" sz="2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עיסוקים: </a:t>
            </a:r>
            <a:r>
              <a:rPr lang="he-IL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מיכל </a:t>
            </a:r>
            <a:r>
              <a:rPr lang="he-IL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היתה</a:t>
            </a:r>
            <a:r>
              <a:rPr lang="he-IL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בעבר צלמת עיתונות ולימדה ופיתחה </a:t>
            </a:r>
            <a:r>
              <a:rPr lang="he-IL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תוכניות</a:t>
            </a:r>
            <a:r>
              <a:rPr lang="he-IL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ללימודי צילום לילדים. היום בחופשת לידה ארוכה עם נעמה. </a:t>
            </a:r>
          </a:p>
          <a:p>
            <a:pPr marL="0" indent="0" algn="just" rtl="1">
              <a:lnSpc>
                <a:spcPct val="150000"/>
              </a:lnSpc>
              <a:buNone/>
            </a:pPr>
            <a:r>
              <a:rPr lang="he-IL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מוטי בעל חברת גינון ומספר שנים מפעיל מיזם חברתי בשם "נוף ישראלי", פרויקט המכשיר </a:t>
            </a:r>
            <a:r>
              <a:rPr lang="he-IL" sz="2600" smtClean="0">
                <a:latin typeface="Arial" panose="020B0604020202020204" pitchFamily="34" charset="0"/>
                <a:cs typeface="Arial" panose="020B0604020202020204" pitchFamily="34" charset="0"/>
              </a:rPr>
              <a:t>נערים בסיכון לעבודה </a:t>
            </a:r>
            <a:r>
              <a:rPr lang="he-IL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בגינון ומשלבם חברתית.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7652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/>
          <p:cNvSpPr/>
          <p:nvPr/>
        </p:nvSpPr>
        <p:spPr>
          <a:xfrm>
            <a:off x="192899" y="1158470"/>
            <a:ext cx="8856984" cy="516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70000"/>
              </a:lnSpc>
            </a:pPr>
            <a:r>
              <a:rPr lang="he-IL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הורים לעברי (5 וחצי) מתחנך בגן דקל, ולירמי (3 וחצי) מתחנך בגן </a:t>
            </a:r>
            <a:r>
              <a:rPr lang="he-IL" sz="22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תאנה.</a:t>
            </a:r>
            <a:endParaRPr lang="he-IL" sz="2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70000"/>
              </a:lnSpc>
            </a:pPr>
            <a:r>
              <a:rPr lang="he-IL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אורית בת כפר מנחם. אסף נולד ברמת גן.</a:t>
            </a:r>
          </a:p>
          <a:p>
            <a:pPr algn="r" rtl="1">
              <a:lnSpc>
                <a:spcPct val="170000"/>
              </a:lnSpc>
            </a:pPr>
            <a:r>
              <a:rPr lang="he-IL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מתגוררים בכפר מנחם מאז אוגוסט 2009. לפני כן </a:t>
            </a:r>
            <a:r>
              <a:rPr lang="he-IL" sz="22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התגוררו </a:t>
            </a:r>
            <a:r>
              <a:rPr lang="he-IL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בתל אביב.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e-IL" sz="22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70000"/>
              </a:lnSpc>
            </a:pPr>
            <a:r>
              <a:rPr lang="he-IL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עיסוקים:</a:t>
            </a:r>
            <a:r>
              <a:rPr lang="he-IL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e-IL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אורית עורכת לשונית וגם מזכירת מנהל צפית. אסף חוקר תרבות בתוכנית לפרשנות ותרבות בבר אילן – מסלול ישיר לדוקטורט, מרצה ויועץ תקשורת.</a:t>
            </a:r>
            <a:endParaRPr lang="en-US" sz="2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70000"/>
              </a:lnSpc>
            </a:pPr>
            <a:r>
              <a:rPr lang="he-IL" sz="22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תוכניות</a:t>
            </a:r>
            <a:r>
              <a:rPr lang="he-IL" sz="2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e-IL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לעתיד:</a:t>
            </a:r>
            <a:r>
              <a:rPr lang="he-IL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e-IL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מאז נטענו את חיינו כאן אנחנו מרגישים בבית וחלק בלתי נפרד מהמקום. אנו מתכננים להמשיך ולחיות בקיבוץ ושואפים להשתלב בו כחברים.</a:t>
            </a:r>
            <a:endParaRPr lang="en-US" sz="2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7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כותרת 2"/>
          <p:cNvSpPr>
            <a:spLocks noGrp="1"/>
          </p:cNvSpPr>
          <p:nvPr>
            <p:ph type="title"/>
          </p:nvPr>
        </p:nvSpPr>
        <p:spPr>
          <a:xfrm>
            <a:off x="1547664" y="404664"/>
            <a:ext cx="7258130" cy="792088"/>
          </a:xfrm>
        </p:spPr>
        <p:txBody>
          <a:bodyPr>
            <a:normAutofit fontScale="90000"/>
          </a:bodyPr>
          <a:lstStyle/>
          <a:p>
            <a:pPr algn="ctr" rtl="1"/>
            <a:r>
              <a:rPr lang="he-IL" sz="4800" b="1" dirty="0" smtClean="0">
                <a:solidFill>
                  <a:schemeClr val="accent1">
                    <a:lumMod val="75000"/>
                  </a:schemeClr>
                </a:solidFill>
              </a:rPr>
              <a:t>אורית </a:t>
            </a:r>
            <a:r>
              <a:rPr lang="he-IL" sz="4800" b="1" dirty="0" err="1" smtClean="0">
                <a:solidFill>
                  <a:schemeClr val="accent1">
                    <a:lumMod val="75000"/>
                  </a:schemeClr>
                </a:solidFill>
              </a:rPr>
              <a:t>זלינגר</a:t>
            </a:r>
            <a:r>
              <a:rPr lang="he-IL" sz="4800" b="1" dirty="0" smtClean="0">
                <a:solidFill>
                  <a:schemeClr val="accent1">
                    <a:lumMod val="75000"/>
                  </a:schemeClr>
                </a:solidFill>
              </a:rPr>
              <a:t> ואסף אוזן</a:t>
            </a:r>
            <a:endParaRPr lang="en-US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8329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idx="1"/>
          </p:nvPr>
        </p:nvSpPr>
        <p:spPr>
          <a:xfrm>
            <a:off x="539552" y="1412776"/>
            <a:ext cx="8229600" cy="15841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e-IL" sz="6600" dirty="0" smtClean="0">
                <a:solidFill>
                  <a:schemeClr val="accent1">
                    <a:lumMod val="75000"/>
                  </a:schemeClr>
                </a:solidFill>
              </a:rPr>
              <a:t>נתראה בקלפי...</a:t>
            </a:r>
            <a:endParaRPr lang="en-US" sz="6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Orit\AppData\Local\Microsoft\Windows\Temporary Internet Files\Content.IE5\TKVIL5JL\ballot_box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996952"/>
            <a:ext cx="3222724" cy="322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5542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693641" y="476672"/>
            <a:ext cx="8229600" cy="621263"/>
          </a:xfrm>
        </p:spPr>
        <p:txBody>
          <a:bodyPr>
            <a:noAutofit/>
          </a:bodyPr>
          <a:lstStyle/>
          <a:p>
            <a:pPr algn="ctr"/>
            <a:r>
              <a:rPr lang="he-IL" sz="4000" b="1" dirty="0" smtClean="0">
                <a:solidFill>
                  <a:schemeClr val="accent1">
                    <a:lumMod val="75000"/>
                  </a:schemeClr>
                </a:solidFill>
              </a:rPr>
              <a:t>יסמין הנט ושי הכספי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098" name="אובייקט 25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92" r="-21" b="-388"/>
          <a:stretch>
            <a:fillRect/>
          </a:stretch>
        </p:blipFill>
        <p:spPr bwMode="auto">
          <a:xfrm>
            <a:off x="107504" y="1556792"/>
            <a:ext cx="3528392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98968" y="1836253"/>
            <a:ext cx="5024273" cy="4337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520035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8229600" cy="5256584"/>
          </a:xfrm>
        </p:spPr>
        <p:txBody>
          <a:bodyPr>
            <a:normAutofit fontScale="55000" lnSpcReduction="20000"/>
          </a:bodyPr>
          <a:lstStyle/>
          <a:p>
            <a:pPr marL="0" indent="0" rtl="1">
              <a:lnSpc>
                <a:spcPct val="170000"/>
              </a:lnSpc>
              <a:buNone/>
            </a:pPr>
            <a:r>
              <a:rPr lang="he-IL" sz="4000" dirty="0" smtClean="0"/>
              <a:t>הורים לדניאל (14) חניך בצפית, ליונתן (9) חניך באלה, ולעילי (3) המתחנך בגן צוף בטל שחר. </a:t>
            </a:r>
          </a:p>
          <a:p>
            <a:pPr marL="0" indent="0" rtl="1">
              <a:lnSpc>
                <a:spcPct val="170000"/>
              </a:lnSpc>
              <a:buNone/>
            </a:pPr>
            <a:r>
              <a:rPr lang="he-IL" sz="4000" dirty="0" smtClean="0"/>
              <a:t>יסמין בת קיבוץ. שי נולד באילת. </a:t>
            </a:r>
          </a:p>
          <a:p>
            <a:pPr marL="0" indent="0" rtl="1">
              <a:lnSpc>
                <a:spcPct val="170000"/>
              </a:lnSpc>
              <a:buNone/>
            </a:pPr>
            <a:r>
              <a:rPr lang="he-IL" sz="4000" dirty="0" smtClean="0"/>
              <a:t>מתגוררים בכפר מנחם מאז שנת 2000. לפני כן התגוררו באילת.</a:t>
            </a:r>
            <a:r>
              <a:rPr lang="en-US" sz="4000" dirty="0" smtClean="0"/>
              <a:t> </a:t>
            </a:r>
          </a:p>
          <a:p>
            <a:pPr marL="0" indent="0" rtl="1">
              <a:lnSpc>
                <a:spcPct val="170000"/>
              </a:lnSpc>
              <a:buNone/>
            </a:pPr>
            <a:r>
              <a:rPr lang="he-IL" sz="4000" b="1" dirty="0" smtClean="0">
                <a:solidFill>
                  <a:schemeClr val="accent1">
                    <a:lumMod val="75000"/>
                  </a:schemeClr>
                </a:solidFill>
              </a:rPr>
              <a:t>עיסוקים: </a:t>
            </a:r>
            <a:r>
              <a:rPr lang="he-IL" sz="4000" dirty="0" smtClean="0"/>
              <a:t>שי מנהל רשת חנויות בעלי חיים. יסמין גננת בחינוך האנתרופוסופי.</a:t>
            </a:r>
          </a:p>
          <a:p>
            <a:pPr marL="0" indent="0" rtl="1">
              <a:lnSpc>
                <a:spcPct val="170000"/>
              </a:lnSpc>
              <a:buNone/>
            </a:pPr>
            <a:r>
              <a:rPr lang="he-IL" sz="4000" b="1" dirty="0" smtClean="0">
                <a:solidFill>
                  <a:schemeClr val="accent1">
                    <a:lumMod val="75000"/>
                  </a:schemeClr>
                </a:solidFill>
              </a:rPr>
              <a:t>ההחלטה: </a:t>
            </a:r>
            <a:r>
              <a:rPr lang="he-IL" sz="4000" dirty="0" smtClean="0"/>
              <a:t>עברנו לקיבוץ כדי לחנך את ילדינו בסביבה כפרית איכותית, עם דגש על החיבור לטבע ולקהילה </a:t>
            </a:r>
            <a:r>
              <a:rPr lang="he-IL" sz="4000" dirty="0"/>
              <a:t>ש</a:t>
            </a:r>
            <a:r>
              <a:rPr lang="he-IL" sz="4000" dirty="0" smtClean="0"/>
              <a:t>בה אנו נמצאים.</a:t>
            </a:r>
          </a:p>
          <a:p>
            <a:pPr marL="0" indent="0" rtl="1">
              <a:lnSpc>
                <a:spcPct val="170000"/>
              </a:lnSpc>
              <a:buNone/>
            </a:pPr>
            <a:r>
              <a:rPr lang="he-IL" sz="4000" b="1" dirty="0" err="1" smtClean="0">
                <a:solidFill>
                  <a:schemeClr val="accent1">
                    <a:lumMod val="75000"/>
                  </a:schemeClr>
                </a:solidFill>
              </a:rPr>
              <a:t>תוכניות</a:t>
            </a:r>
            <a:r>
              <a:rPr lang="he-IL" sz="4000" b="1" dirty="0" smtClean="0">
                <a:solidFill>
                  <a:schemeClr val="accent1">
                    <a:lumMod val="75000"/>
                  </a:schemeClr>
                </a:solidFill>
              </a:rPr>
              <a:t> לעתיד: </a:t>
            </a:r>
            <a:r>
              <a:rPr lang="he-IL" sz="4000" dirty="0" smtClean="0"/>
              <a:t>המשך חיים בכפר מנחם לדורות הבאים והרחבת העסק.</a:t>
            </a:r>
            <a:endParaRPr lang="en-US" sz="4000" dirty="0" smtClean="0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693271"/>
          </a:xfrm>
        </p:spPr>
        <p:txBody>
          <a:bodyPr>
            <a:noAutofit/>
          </a:bodyPr>
          <a:lstStyle/>
          <a:p>
            <a:pPr algn="ctr"/>
            <a:r>
              <a:rPr lang="he-IL" sz="4000" b="1" dirty="0">
                <a:solidFill>
                  <a:schemeClr val="accent1">
                    <a:lumMod val="75000"/>
                  </a:schemeClr>
                </a:solidFill>
              </a:rPr>
              <a:t>יסמין הנט ושי </a:t>
            </a:r>
            <a:r>
              <a:rPr lang="he-IL" sz="4000" b="1" dirty="0" smtClean="0">
                <a:solidFill>
                  <a:schemeClr val="accent1">
                    <a:lumMod val="75000"/>
                  </a:schemeClr>
                </a:solidFill>
              </a:rPr>
              <a:t>הכספי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xmlns="" val="1582465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827584" y="332656"/>
            <a:ext cx="8229600" cy="693271"/>
          </a:xfrm>
        </p:spPr>
        <p:txBody>
          <a:bodyPr>
            <a:noAutofit/>
          </a:bodyPr>
          <a:lstStyle/>
          <a:p>
            <a:pPr algn="ctr"/>
            <a:r>
              <a:rPr lang="he-IL" sz="4000" b="1" dirty="0" smtClean="0">
                <a:solidFill>
                  <a:schemeClr val="accent1">
                    <a:lumMod val="75000"/>
                  </a:schemeClr>
                </a:solidFill>
              </a:rPr>
              <a:t>מעין שינדלר ומעיין </a:t>
            </a:r>
            <a:r>
              <a:rPr lang="he-IL" sz="4000" b="1" dirty="0" err="1" smtClean="0">
                <a:solidFill>
                  <a:schemeClr val="accent1">
                    <a:lumMod val="75000"/>
                  </a:schemeClr>
                </a:solidFill>
              </a:rPr>
              <a:t>צאוזמר</a:t>
            </a:r>
            <a:r>
              <a:rPr lang="he-IL" sz="4000" b="1" dirty="0" smtClean="0">
                <a:solidFill>
                  <a:schemeClr val="accent1">
                    <a:lumMod val="75000"/>
                  </a:schemeClr>
                </a:solidFill>
              </a:rPr>
              <a:t> שינדלר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4032448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5856" y="1556792"/>
            <a:ext cx="5760640" cy="3840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156927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idx="1"/>
          </p:nvPr>
        </p:nvSpPr>
        <p:spPr>
          <a:xfrm>
            <a:off x="179512" y="1124744"/>
            <a:ext cx="8856984" cy="5328592"/>
          </a:xfrm>
        </p:spPr>
        <p:txBody>
          <a:bodyPr>
            <a:noAutofit/>
          </a:bodyPr>
          <a:lstStyle/>
          <a:p>
            <a:pPr marL="0" indent="0" rtl="1">
              <a:lnSpc>
                <a:spcPct val="170000"/>
              </a:lnSpc>
              <a:buNone/>
            </a:pPr>
            <a:r>
              <a:rPr lang="he-IL" sz="2200" dirty="0" smtClean="0"/>
              <a:t>הורים </a:t>
            </a:r>
            <a:r>
              <a:rPr lang="he-IL" sz="2200" dirty="0" err="1" smtClean="0"/>
              <a:t>להיאלי</a:t>
            </a:r>
            <a:r>
              <a:rPr lang="he-IL" sz="2200" dirty="0" smtClean="0"/>
              <a:t> (6.5) מתחנכת באלה, לרון (4) מתחנך בגן תאנה, ולאלון (שנה) מתחנך בגן פצפון. </a:t>
            </a:r>
          </a:p>
          <a:p>
            <a:pPr marL="0" indent="0" rtl="1">
              <a:lnSpc>
                <a:spcPct val="170000"/>
              </a:lnSpc>
              <a:buNone/>
            </a:pPr>
            <a:r>
              <a:rPr lang="he-IL" sz="2200" dirty="0" smtClean="0"/>
              <a:t>מעין בן כפר מנחם. מעיין בת מרכז ספיר בערבה. מתגוררים בקיבוץ משנת 2003.</a:t>
            </a:r>
          </a:p>
          <a:p>
            <a:pPr marL="0" indent="0" rtl="1">
              <a:lnSpc>
                <a:spcPct val="170000"/>
              </a:lnSpc>
              <a:buNone/>
            </a:pPr>
            <a:r>
              <a:rPr lang="he-IL" sz="2200" b="1" dirty="0" smtClean="0">
                <a:solidFill>
                  <a:schemeClr val="accent1">
                    <a:lumMod val="75000"/>
                  </a:schemeClr>
                </a:solidFill>
              </a:rPr>
              <a:t>עיסוקים: </a:t>
            </a:r>
            <a:r>
              <a:rPr lang="he-IL" sz="2200" dirty="0" smtClean="0"/>
              <a:t>מעין מהנדס אלקטרוניקה. מעיין יועצת שינה עצמאית ורכזת מדור בחינות במכללת </a:t>
            </a:r>
            <a:r>
              <a:rPr lang="he-IL" sz="2200" dirty="0" err="1" smtClean="0"/>
              <a:t>אחוה</a:t>
            </a:r>
            <a:r>
              <a:rPr lang="he-IL" sz="2200" dirty="0" smtClean="0"/>
              <a:t>.</a:t>
            </a:r>
          </a:p>
          <a:p>
            <a:pPr marL="0" indent="0" rtl="1">
              <a:lnSpc>
                <a:spcPct val="170000"/>
              </a:lnSpc>
              <a:buNone/>
            </a:pPr>
            <a:r>
              <a:rPr lang="he-IL" sz="2200" b="1" dirty="0" smtClean="0">
                <a:solidFill>
                  <a:schemeClr val="accent1">
                    <a:lumMod val="75000"/>
                  </a:schemeClr>
                </a:solidFill>
              </a:rPr>
              <a:t>ההחלטה: </a:t>
            </a:r>
            <a:r>
              <a:rPr lang="he-IL" sz="2200" dirty="0" smtClean="0"/>
              <a:t>שנינו העברנו את ילדותנו בסביבה קיבוצית-כפרית וידענו שנרצה לגור בסביבה כזו. אנו רואים בקיבוץ סביבה אידיאלית לגידול ולחינוך ילדינו.</a:t>
            </a:r>
            <a:endParaRPr lang="en-US" sz="2200" dirty="0" smtClean="0"/>
          </a:p>
          <a:p>
            <a:pPr marL="0" indent="0" rtl="1">
              <a:lnSpc>
                <a:spcPct val="170000"/>
              </a:lnSpc>
              <a:buNone/>
            </a:pPr>
            <a:r>
              <a:rPr lang="he-IL" sz="2200" b="1" dirty="0" err="1" smtClean="0">
                <a:solidFill>
                  <a:schemeClr val="accent1">
                    <a:lumMod val="75000"/>
                  </a:schemeClr>
                </a:solidFill>
              </a:rPr>
              <a:t>תוכניות</a:t>
            </a:r>
            <a:r>
              <a:rPr lang="he-IL" sz="2200" b="1" dirty="0" smtClean="0">
                <a:solidFill>
                  <a:schemeClr val="accent1">
                    <a:lumMod val="75000"/>
                  </a:schemeClr>
                </a:solidFill>
              </a:rPr>
              <a:t> לעתיד: </a:t>
            </a:r>
            <a:r>
              <a:rPr lang="he-IL" sz="2200" dirty="0" smtClean="0"/>
              <a:t>להשלים את תהליך הקבלה לחברות ולהתחיל את בניית ביתנו. </a:t>
            </a:r>
            <a:endParaRPr lang="en-US" sz="2200" dirty="0" smtClean="0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827584" y="332656"/>
            <a:ext cx="8229600" cy="693271"/>
          </a:xfrm>
        </p:spPr>
        <p:txBody>
          <a:bodyPr>
            <a:noAutofit/>
          </a:bodyPr>
          <a:lstStyle/>
          <a:p>
            <a:pPr algn="ctr"/>
            <a:r>
              <a:rPr lang="he-IL" sz="4000" b="1" dirty="0" smtClean="0">
                <a:solidFill>
                  <a:schemeClr val="accent1">
                    <a:lumMod val="75000"/>
                  </a:schemeClr>
                </a:solidFill>
              </a:rPr>
              <a:t>מעין שינדלר ומעיין </a:t>
            </a:r>
            <a:r>
              <a:rPr lang="he-IL" sz="4000" b="1" dirty="0" err="1" smtClean="0">
                <a:solidFill>
                  <a:schemeClr val="accent1">
                    <a:lumMod val="75000"/>
                  </a:schemeClr>
                </a:solidFill>
              </a:rPr>
              <a:t>צאוזמר</a:t>
            </a:r>
            <a:r>
              <a:rPr lang="he-IL" sz="4000" b="1" dirty="0" smtClean="0">
                <a:solidFill>
                  <a:schemeClr val="accent1">
                    <a:lumMod val="75000"/>
                  </a:schemeClr>
                </a:solidFill>
              </a:rPr>
              <a:t> שינדלר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9264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611560" y="548680"/>
            <a:ext cx="8229600" cy="549255"/>
          </a:xfrm>
        </p:spPr>
        <p:txBody>
          <a:bodyPr>
            <a:noAutofit/>
          </a:bodyPr>
          <a:lstStyle/>
          <a:p>
            <a:pPr algn="ctr"/>
            <a:r>
              <a:rPr lang="he-IL" sz="4000" b="1" dirty="0" smtClean="0">
                <a:solidFill>
                  <a:schemeClr val="accent1">
                    <a:lumMod val="75000"/>
                  </a:schemeClr>
                </a:solidFill>
              </a:rPr>
              <a:t>ליאור אפל ואבישי סלע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9911" y="1916832"/>
            <a:ext cx="5088565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67544" y="1412776"/>
            <a:ext cx="309634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he-IL" sz="2200" dirty="0">
                <a:latin typeface="Arial" panose="020B0604020202020204" pitchFamily="34" charset="0"/>
                <a:cs typeface="Arial" panose="020B0604020202020204" pitchFamily="34" charset="0"/>
              </a:rPr>
              <a:t>הורים לגילי (4) ולעלמה (2</a:t>
            </a:r>
            <a:r>
              <a:rPr lang="he-IL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). שתיהן </a:t>
            </a:r>
            <a:r>
              <a:rPr lang="he-IL" sz="2200" dirty="0">
                <a:latin typeface="Arial" panose="020B0604020202020204" pitchFamily="34" charset="0"/>
                <a:cs typeface="Arial" panose="020B0604020202020204" pitchFamily="34" charset="0"/>
              </a:rPr>
              <a:t>נולדו בכפר מנחם. </a:t>
            </a:r>
            <a:endParaRPr lang="he-IL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he-IL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ליאור </a:t>
            </a:r>
            <a:r>
              <a:rPr lang="he-IL" sz="2200" dirty="0">
                <a:latin typeface="Arial" panose="020B0604020202020204" pitchFamily="34" charset="0"/>
                <a:cs typeface="Arial" panose="020B0604020202020204" pitchFamily="34" charset="0"/>
              </a:rPr>
              <a:t>ואבישי בני כפר מנחם, גרו בקיבוץ עד תחילת שנת </a:t>
            </a:r>
            <a:r>
              <a:rPr lang="he-IL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2014.</a:t>
            </a:r>
          </a:p>
          <a:p>
            <a:pPr algn="r">
              <a:lnSpc>
                <a:spcPct val="150000"/>
              </a:lnSpc>
            </a:pPr>
            <a:r>
              <a:rPr lang="he-IL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נמצאים </a:t>
            </a:r>
            <a:r>
              <a:rPr lang="he-IL" sz="2200" dirty="0">
                <a:latin typeface="Arial" panose="020B0604020202020204" pitchFamily="34" charset="0"/>
                <a:cs typeface="Arial" panose="020B0604020202020204" pitchFamily="34" charset="0"/>
              </a:rPr>
              <a:t>כרגע </a:t>
            </a:r>
            <a:r>
              <a:rPr lang="he-IL" sz="2200" dirty="0" err="1">
                <a:latin typeface="Arial" panose="020B0604020202020204" pitchFamily="34" charset="0"/>
                <a:cs typeface="Arial" panose="020B0604020202020204" pitchFamily="34" charset="0"/>
              </a:rPr>
              <a:t>ברילוקיישן</a:t>
            </a:r>
            <a:r>
              <a:rPr lang="he-IL" sz="2200" dirty="0">
                <a:latin typeface="Arial" panose="020B0604020202020204" pitchFamily="34" charset="0"/>
                <a:cs typeface="Arial" panose="020B0604020202020204" pitchFamily="34" charset="0"/>
              </a:rPr>
              <a:t> באירלנד מטעם העבודה של </a:t>
            </a:r>
            <a:r>
              <a:rPr lang="he-IL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אבישי ועתידים </a:t>
            </a:r>
            <a:r>
              <a:rPr lang="he-IL" sz="2200" dirty="0">
                <a:latin typeface="Arial" panose="020B0604020202020204" pitchFamily="34" charset="0"/>
                <a:cs typeface="Arial" panose="020B0604020202020204" pitchFamily="34" charset="0"/>
              </a:rPr>
              <a:t>לחזור לכפר </a:t>
            </a:r>
            <a:r>
              <a:rPr lang="he-IL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ביולי  </a:t>
            </a:r>
            <a:r>
              <a:rPr lang="he-IL" sz="2200" dirty="0">
                <a:latin typeface="Arial" panose="020B0604020202020204" pitchFamily="34" charset="0"/>
                <a:cs typeface="Arial" panose="020B0604020202020204" pitchFamily="34" charset="0"/>
              </a:rPr>
              <a:t>2015.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7470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marL="0" indent="0" rtl="1">
              <a:lnSpc>
                <a:spcPct val="160000"/>
              </a:lnSpc>
              <a:buNone/>
            </a:pPr>
            <a:r>
              <a:rPr lang="he-IL" b="1" dirty="0" smtClean="0">
                <a:solidFill>
                  <a:schemeClr val="accent1">
                    <a:lumMod val="75000"/>
                  </a:schemeClr>
                </a:solidFill>
              </a:rPr>
              <a:t>עיסוקים:</a:t>
            </a:r>
            <a:r>
              <a:rPr lang="he-IL" b="1" dirty="0" smtClean="0"/>
              <a:t> </a:t>
            </a:r>
            <a:r>
              <a:rPr lang="he-IL" dirty="0" smtClean="0"/>
              <a:t>ליאור מורה לאמנות, כרגע בשנת חופש. אבישי מהנדס באינטל.</a:t>
            </a:r>
            <a:endParaRPr lang="en-US" dirty="0" smtClean="0"/>
          </a:p>
          <a:p>
            <a:pPr marL="0" indent="0" rtl="1">
              <a:lnSpc>
                <a:spcPct val="160000"/>
              </a:lnSpc>
              <a:buNone/>
            </a:pPr>
            <a:r>
              <a:rPr lang="he-IL" b="1" dirty="0" smtClean="0">
                <a:solidFill>
                  <a:schemeClr val="accent1">
                    <a:lumMod val="75000"/>
                  </a:schemeClr>
                </a:solidFill>
              </a:rPr>
              <a:t>ההחלטה:</a:t>
            </a:r>
            <a:r>
              <a:rPr lang="he-IL" b="1" dirty="0" smtClean="0"/>
              <a:t> </a:t>
            </a:r>
            <a:r>
              <a:rPr lang="he-IL" dirty="0" smtClean="0"/>
              <a:t>בחרנו לעבור לקיבוץ בגלל המשפחה, החברים, החינוך. רצינו לגדל את ילדינו במקום ובאווירה שבהם גדלנו אנו.</a:t>
            </a:r>
            <a:endParaRPr lang="en-US" dirty="0" smtClean="0"/>
          </a:p>
          <a:p>
            <a:pPr marL="0" indent="0" rtl="1">
              <a:lnSpc>
                <a:spcPct val="160000"/>
              </a:lnSpc>
              <a:buNone/>
            </a:pPr>
            <a:r>
              <a:rPr lang="he-IL" b="1" dirty="0" err="1" smtClean="0">
                <a:solidFill>
                  <a:schemeClr val="accent1">
                    <a:lumMod val="75000"/>
                  </a:schemeClr>
                </a:solidFill>
              </a:rPr>
              <a:t>תוכניות</a:t>
            </a:r>
            <a:r>
              <a:rPr lang="he-IL" b="1" dirty="0" smtClean="0">
                <a:solidFill>
                  <a:schemeClr val="accent1">
                    <a:lumMod val="75000"/>
                  </a:schemeClr>
                </a:solidFill>
              </a:rPr>
              <a:t> לעתיד:</a:t>
            </a:r>
            <a:r>
              <a:rPr lang="he-IL" b="1" dirty="0" smtClean="0"/>
              <a:t> </a:t>
            </a:r>
            <a:r>
              <a:rPr lang="he-IL" dirty="0" smtClean="0"/>
              <a:t>מקווים לבנות כאן את ביתנו ולהפוך לחלק אינטגרלי מכפר מנחם.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467544" y="476673"/>
            <a:ext cx="8229600" cy="648072"/>
          </a:xfrm>
        </p:spPr>
        <p:txBody>
          <a:bodyPr>
            <a:noAutofit/>
          </a:bodyPr>
          <a:lstStyle/>
          <a:p>
            <a:pPr algn="ctr"/>
            <a:r>
              <a:rPr lang="he-IL" sz="4000" b="1" dirty="0">
                <a:solidFill>
                  <a:schemeClr val="accent1">
                    <a:lumMod val="75000"/>
                  </a:schemeClr>
                </a:solidFill>
              </a:rPr>
              <a:t>ליאור אפל ואבישי סלע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xmlns="" val="2522958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sign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D20543E3-FFDD-4FD4-8405-DC5D69BEF0D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DesignTemplate</Template>
  <TotalTime>0</TotalTime>
  <Words>1318</Words>
  <Application>Microsoft Office PowerPoint</Application>
  <PresentationFormat>‫הצגה על המסך (4:3)</PresentationFormat>
  <Paragraphs>124</Paragraphs>
  <Slides>31</Slides>
  <Notes>0</Notes>
  <HiddenSlides>0</HiddenSlides>
  <MMClips>2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31</vt:i4>
      </vt:variant>
    </vt:vector>
  </HeadingPairs>
  <TitlesOfParts>
    <vt:vector size="32" baseType="lpstr">
      <vt:lpstr>DesignTemplate</vt:lpstr>
      <vt:lpstr> קליטת בנים  ינואר 2015</vt:lpstr>
      <vt:lpstr>מיכל ישראל דהן ומוטי דהן</vt:lpstr>
      <vt:lpstr>מיכל ישראל דהן ומוטי דהן</vt:lpstr>
      <vt:lpstr>יסמין הנט ושי הכספי</vt:lpstr>
      <vt:lpstr>יסמין הנט ושי הכספי</vt:lpstr>
      <vt:lpstr>מעין שינדלר ומעיין צאוזמר שינדלר</vt:lpstr>
      <vt:lpstr>מעין שינדלר ומעיין צאוזמר שינדלר</vt:lpstr>
      <vt:lpstr>ליאור אפל ואבישי סלע</vt:lpstr>
      <vt:lpstr>ליאור אפל ואבישי סלע</vt:lpstr>
      <vt:lpstr>שקופית 10</vt:lpstr>
      <vt:lpstr>נועה גולדברג-לוינהיים וגל לוינהיים</vt:lpstr>
      <vt:lpstr>נועה גולדברג-לוינהיים וגל לוינהיים</vt:lpstr>
      <vt:lpstr>אסתי ודני אלבירט</vt:lpstr>
      <vt:lpstr>אסתי ודני אלבירט</vt:lpstr>
      <vt:lpstr>מתן וימית לפידות</vt:lpstr>
      <vt:lpstr>מתן וימית לפידות</vt:lpstr>
      <vt:lpstr>שקופית 17</vt:lpstr>
      <vt:lpstr>עמית ומיכאלה לפידות</vt:lpstr>
      <vt:lpstr>עמית ומיכאלה לפידות</vt:lpstr>
      <vt:lpstr>חגית ואיתי הראל</vt:lpstr>
      <vt:lpstr>חגית ואיתי הראל</vt:lpstr>
      <vt:lpstr>שקופית 22</vt:lpstr>
      <vt:lpstr>דותן ויעל אבירם</vt:lpstr>
      <vt:lpstr>דותן ויעל אבירם</vt:lpstr>
      <vt:lpstr>לירון ווידי שקד</vt:lpstr>
      <vt:lpstr>לירון ווידי שקד</vt:lpstr>
      <vt:lpstr>שי וסוזנה שני</vt:lpstr>
      <vt:lpstr>שי וסוזנה שני</vt:lpstr>
      <vt:lpstr>אורית זלינגר ואסף אוזן</vt:lpstr>
      <vt:lpstr>אורית זלינגר ואסף אוזן</vt:lpstr>
      <vt:lpstr>שקופית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2015-01-05T19:09:09Z</dcterms:created>
  <dcterms:modified xsi:type="dcterms:W3CDTF">2015-01-13T09:06:19Z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TC100738469990</vt:lpwstr>
  </property>
</Properties>
</file>