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61" r:id="rId4"/>
    <p:sldId id="259" r:id="rId5"/>
    <p:sldId id="260" r:id="rId6"/>
    <p:sldId id="262" r:id="rId7"/>
    <p:sldId id="273" r:id="rId8"/>
    <p:sldId id="264" r:id="rId9"/>
    <p:sldId id="265" r:id="rId10"/>
    <p:sldId id="266" r:id="rId11"/>
    <p:sldId id="267" r:id="rId12"/>
    <p:sldId id="268" r:id="rId13"/>
    <p:sldId id="269" r:id="rId14"/>
    <p:sldId id="334" r:id="rId15"/>
    <p:sldId id="335" r:id="rId16"/>
    <p:sldId id="274" r:id="rId17"/>
    <p:sldId id="275" r:id="rId18"/>
    <p:sldId id="276" r:id="rId19"/>
    <p:sldId id="277" r:id="rId20"/>
    <p:sldId id="278" r:id="rId21"/>
    <p:sldId id="281" r:id="rId22"/>
    <p:sldId id="279"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331" r:id="rId40"/>
    <p:sldId id="299" r:id="rId41"/>
    <p:sldId id="300" r:id="rId42"/>
    <p:sldId id="301" r:id="rId43"/>
    <p:sldId id="302" r:id="rId44"/>
    <p:sldId id="303" r:id="rId45"/>
    <p:sldId id="305" r:id="rId46"/>
    <p:sldId id="306" r:id="rId47"/>
    <p:sldId id="307" r:id="rId48"/>
    <p:sldId id="308" r:id="rId49"/>
    <p:sldId id="309" r:id="rId50"/>
    <p:sldId id="310" r:id="rId51"/>
    <p:sldId id="332" r:id="rId52"/>
    <p:sldId id="333" r:id="rId53"/>
    <p:sldId id="314" r:id="rId54"/>
    <p:sldId id="315" r:id="rId55"/>
    <p:sldId id="311" r:id="rId56"/>
    <p:sldId id="316" r:id="rId57"/>
    <p:sldId id="317" r:id="rId58"/>
    <p:sldId id="318" r:id="rId59"/>
    <p:sldId id="319" r:id="rId60"/>
    <p:sldId id="320" r:id="rId61"/>
    <p:sldId id="321" r:id="rId62"/>
    <p:sldId id="323" r:id="rId63"/>
    <p:sldId id="324" r:id="rId64"/>
    <p:sldId id="325" r:id="rId65"/>
    <p:sldId id="326" r:id="rId66"/>
    <p:sldId id="327" r:id="rId67"/>
    <p:sldId id="328" r:id="rId68"/>
    <p:sldId id="329"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98" d="100"/>
          <a:sy n="98" d="100"/>
        </p:scale>
        <p:origin x="117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en-US"/>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a:p>
        </p:txBody>
      </p:sp>
      <p:sp>
        <p:nvSpPr>
          <p:cNvPr id="4" name="מציין מיקום של תאריך 3"/>
          <p:cNvSpPr>
            <a:spLocks noGrp="1"/>
          </p:cNvSpPr>
          <p:nvPr>
            <p:ph type="dt" sz="half" idx="10"/>
          </p:nvPr>
        </p:nvSpPr>
        <p:spPr/>
        <p:txBody>
          <a:bodyPr/>
          <a:lstStyle/>
          <a:p>
            <a:fld id="{78720A25-5F40-4E12-A90C-663CE1518243}" type="datetimeFigureOut">
              <a:rPr lang="en-US" smtClean="0"/>
              <a:pPr/>
              <a:t>12/8/2015</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603F6C5A-16E5-438F-B9D5-7ECC075E746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p>
            <a:fld id="{78720A25-5F40-4E12-A90C-663CE1518243}" type="datetimeFigureOut">
              <a:rPr lang="en-US" smtClean="0"/>
              <a:pPr/>
              <a:t>12/8/2015</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603F6C5A-16E5-438F-B9D5-7ECC075E74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p>
            <a:fld id="{78720A25-5F40-4E12-A90C-663CE1518243}" type="datetimeFigureOut">
              <a:rPr lang="en-US" smtClean="0"/>
              <a:pPr/>
              <a:t>12/8/2015</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603F6C5A-16E5-438F-B9D5-7ECC075E74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p>
            <a:fld id="{78720A25-5F40-4E12-A90C-663CE1518243}" type="datetimeFigureOut">
              <a:rPr lang="en-US" smtClean="0"/>
              <a:pPr/>
              <a:t>12/8/2015</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603F6C5A-16E5-438F-B9D5-7ECC075E74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l">
              <a:defRPr sz="4000" b="1" cap="all"/>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78720A25-5F40-4E12-A90C-663CE1518243}" type="datetimeFigureOut">
              <a:rPr lang="en-US" smtClean="0"/>
              <a:pPr/>
              <a:t>12/8/2015</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603F6C5A-16E5-438F-B9D5-7ECC075E746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של תאריך 4"/>
          <p:cNvSpPr>
            <a:spLocks noGrp="1"/>
          </p:cNvSpPr>
          <p:nvPr>
            <p:ph type="dt" sz="half" idx="10"/>
          </p:nvPr>
        </p:nvSpPr>
        <p:spPr/>
        <p:txBody>
          <a:bodyPr/>
          <a:lstStyle/>
          <a:p>
            <a:fld id="{78720A25-5F40-4E12-A90C-663CE1518243}" type="datetimeFigureOut">
              <a:rPr lang="en-US" smtClean="0"/>
              <a:pPr/>
              <a:t>12/8/2015</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603F6C5A-16E5-438F-B9D5-7ECC075E74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מציין מיקום של תאריך 6"/>
          <p:cNvSpPr>
            <a:spLocks noGrp="1"/>
          </p:cNvSpPr>
          <p:nvPr>
            <p:ph type="dt" sz="half" idx="10"/>
          </p:nvPr>
        </p:nvSpPr>
        <p:spPr/>
        <p:txBody>
          <a:bodyPr/>
          <a:lstStyle/>
          <a:p>
            <a:fld id="{78720A25-5F40-4E12-A90C-663CE1518243}" type="datetimeFigureOut">
              <a:rPr lang="en-US" smtClean="0"/>
              <a:pPr/>
              <a:t>12/8/2015</a:t>
            </a:fld>
            <a:endParaRPr lang="en-US"/>
          </a:p>
        </p:txBody>
      </p:sp>
      <p:sp>
        <p:nvSpPr>
          <p:cNvPr id="8" name="מציין מיקום של כותרת תחתונה 7"/>
          <p:cNvSpPr>
            <a:spLocks noGrp="1"/>
          </p:cNvSpPr>
          <p:nvPr>
            <p:ph type="ftr" sz="quarter" idx="11"/>
          </p:nvPr>
        </p:nvSpPr>
        <p:spPr/>
        <p:txBody>
          <a:bodyPr/>
          <a:lstStyle/>
          <a:p>
            <a:endParaRPr lang="en-US"/>
          </a:p>
        </p:txBody>
      </p:sp>
      <p:sp>
        <p:nvSpPr>
          <p:cNvPr id="9" name="מציין מיקום של מספר שקופית 8"/>
          <p:cNvSpPr>
            <a:spLocks noGrp="1"/>
          </p:cNvSpPr>
          <p:nvPr>
            <p:ph type="sldNum" sz="quarter" idx="12"/>
          </p:nvPr>
        </p:nvSpPr>
        <p:spPr/>
        <p:txBody>
          <a:bodyPr/>
          <a:lstStyle/>
          <a:p>
            <a:fld id="{603F6C5A-16E5-438F-B9D5-7ECC075E74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תאריך 2"/>
          <p:cNvSpPr>
            <a:spLocks noGrp="1"/>
          </p:cNvSpPr>
          <p:nvPr>
            <p:ph type="dt" sz="half" idx="10"/>
          </p:nvPr>
        </p:nvSpPr>
        <p:spPr/>
        <p:txBody>
          <a:bodyPr/>
          <a:lstStyle/>
          <a:p>
            <a:fld id="{78720A25-5F40-4E12-A90C-663CE1518243}" type="datetimeFigureOut">
              <a:rPr lang="en-US" smtClean="0"/>
              <a:pPr/>
              <a:t>12/8/2015</a:t>
            </a:fld>
            <a:endParaRPr lang="en-US"/>
          </a:p>
        </p:txBody>
      </p:sp>
      <p:sp>
        <p:nvSpPr>
          <p:cNvPr id="4" name="מציין מיקום של כותרת תחתונה 3"/>
          <p:cNvSpPr>
            <a:spLocks noGrp="1"/>
          </p:cNvSpPr>
          <p:nvPr>
            <p:ph type="ftr" sz="quarter" idx="11"/>
          </p:nvPr>
        </p:nvSpPr>
        <p:spPr/>
        <p:txBody>
          <a:bodyPr/>
          <a:lstStyle/>
          <a:p>
            <a:endParaRPr lang="en-US"/>
          </a:p>
        </p:txBody>
      </p:sp>
      <p:sp>
        <p:nvSpPr>
          <p:cNvPr id="5" name="מציין מיקום של מספר שקופית 4"/>
          <p:cNvSpPr>
            <a:spLocks noGrp="1"/>
          </p:cNvSpPr>
          <p:nvPr>
            <p:ph type="sldNum" sz="quarter" idx="12"/>
          </p:nvPr>
        </p:nvSpPr>
        <p:spPr/>
        <p:txBody>
          <a:bodyPr/>
          <a:lstStyle/>
          <a:p>
            <a:fld id="{603F6C5A-16E5-438F-B9D5-7ECC075E74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78720A25-5F40-4E12-A90C-663CE1518243}" type="datetimeFigureOut">
              <a:rPr lang="en-US" smtClean="0"/>
              <a:pPr/>
              <a:t>12/8/2015</a:t>
            </a:fld>
            <a:endParaRPr lang="en-US"/>
          </a:p>
        </p:txBody>
      </p:sp>
      <p:sp>
        <p:nvSpPr>
          <p:cNvPr id="3" name="מציין מיקום של כותרת תחתונה 2"/>
          <p:cNvSpPr>
            <a:spLocks noGrp="1"/>
          </p:cNvSpPr>
          <p:nvPr>
            <p:ph type="ftr" sz="quarter" idx="11"/>
          </p:nvPr>
        </p:nvSpPr>
        <p:spPr/>
        <p:txBody>
          <a:bodyPr/>
          <a:lstStyle/>
          <a:p>
            <a:endParaRPr lang="en-US"/>
          </a:p>
        </p:txBody>
      </p:sp>
      <p:sp>
        <p:nvSpPr>
          <p:cNvPr id="4" name="מציין מיקום של מספר שקופית 3"/>
          <p:cNvSpPr>
            <a:spLocks noGrp="1"/>
          </p:cNvSpPr>
          <p:nvPr>
            <p:ph type="sldNum" sz="quarter" idx="12"/>
          </p:nvPr>
        </p:nvSpPr>
        <p:spPr/>
        <p:txBody>
          <a:bodyPr/>
          <a:lstStyle/>
          <a:p>
            <a:fld id="{603F6C5A-16E5-438F-B9D5-7ECC075E74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l">
              <a:defRPr sz="2000" b="1"/>
            </a:lvl1pPr>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78720A25-5F40-4E12-A90C-663CE1518243}" type="datetimeFigureOut">
              <a:rPr lang="en-US" smtClean="0"/>
              <a:pPr/>
              <a:t>12/8/2015</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603F6C5A-16E5-438F-B9D5-7ECC075E74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l">
              <a:defRPr sz="2000" b="1"/>
            </a:lvl1pPr>
          </a:lstStyle>
          <a:p>
            <a:r>
              <a:rPr lang="he-IL" smtClean="0"/>
              <a:t>לחץ כדי לערוך סגנון כותרת של תבנית בסיס</a:t>
            </a:r>
            <a:endParaRPr lang="en-US"/>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78720A25-5F40-4E12-A90C-663CE1518243}" type="datetimeFigureOut">
              <a:rPr lang="en-US" smtClean="0"/>
              <a:pPr/>
              <a:t>12/8/2015</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603F6C5A-16E5-438F-B9D5-7ECC075E74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20A25-5F40-4E12-A90C-663CE1518243}" type="datetimeFigureOut">
              <a:rPr lang="en-US" smtClean="0"/>
              <a:pPr/>
              <a:t>12/8/2015</a:t>
            </a:fld>
            <a:endParaRPr lang="en-US"/>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מציין מיקום של מספר שקופית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3F6C5A-16E5-438F-B9D5-7ECC075E74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857233"/>
            <a:ext cx="7772400" cy="2743218"/>
          </a:xfrm>
        </p:spPr>
        <p:txBody>
          <a:bodyPr/>
          <a:lstStyle/>
          <a:p>
            <a:pPr rtl="1"/>
            <a:r>
              <a:rPr lang="he-IL" dirty="0" smtClean="0"/>
              <a:t>חידון כפר מנחם –</a:t>
            </a:r>
            <a:r>
              <a:rPr lang="he-IL" dirty="0" err="1" smtClean="0"/>
              <a:t> יו</a:t>
            </a:r>
            <a:r>
              <a:rPr lang="he-IL" dirty="0" smtClean="0"/>
              <a:t>ם הולדת 76</a:t>
            </a:r>
            <a:br>
              <a:rPr lang="he-IL" dirty="0" smtClean="0"/>
            </a:br>
            <a:r>
              <a:rPr lang="he-IL" dirty="0" smtClean="0"/>
              <a:t/>
            </a:r>
            <a:br>
              <a:rPr lang="he-IL" dirty="0" smtClean="0"/>
            </a:br>
            <a:endParaRPr lang="en-US" dirty="0"/>
          </a:p>
        </p:txBody>
      </p:sp>
      <p:sp>
        <p:nvSpPr>
          <p:cNvPr id="3" name="כותרת משנה 2"/>
          <p:cNvSpPr>
            <a:spLocks noGrp="1"/>
          </p:cNvSpPr>
          <p:nvPr>
            <p:ph type="subTitle" idx="1"/>
          </p:nvPr>
        </p:nvSpPr>
        <p:spPr>
          <a:xfrm>
            <a:off x="1285852" y="4286256"/>
            <a:ext cx="6400800" cy="1752600"/>
          </a:xfrm>
        </p:spPr>
        <p:txBody>
          <a:bodyPr/>
          <a:lstStyle/>
          <a:p>
            <a:endParaRPr lang="he-IL" dirty="0" smtClean="0"/>
          </a:p>
          <a:p>
            <a:pPr rtl="1"/>
            <a:r>
              <a:rPr lang="he-IL" dirty="0" smtClean="0"/>
              <a:t>חנוכה 2015 תשע"ו</a:t>
            </a:r>
          </a:p>
          <a:p>
            <a:pPr rtl="1"/>
            <a:endParaRPr lang="he-IL" dirty="0" smtClean="0"/>
          </a:p>
          <a:p>
            <a:pPr rtl="1"/>
            <a:endParaRPr lang="he-IL" dirty="0" smtClean="0"/>
          </a:p>
          <a:p>
            <a:pPr rtl="1"/>
            <a:endParaRPr lang="he-IL" dirty="0" smtClean="0"/>
          </a:p>
          <a:p>
            <a:endParaRPr lang="en-US" dirty="0" smtClean="0"/>
          </a:p>
          <a:p>
            <a:endParaRPr lang="en-US" dirty="0"/>
          </a:p>
        </p:txBody>
      </p:sp>
      <p:pic>
        <p:nvPicPr>
          <p:cNvPr id="6" name="תמונה 5" descr="יומולדת.jpg"/>
          <p:cNvPicPr>
            <a:picLocks noChangeAspect="1"/>
          </p:cNvPicPr>
          <p:nvPr/>
        </p:nvPicPr>
        <p:blipFill>
          <a:blip r:embed="rId2"/>
          <a:stretch>
            <a:fillRect/>
          </a:stretch>
        </p:blipFill>
        <p:spPr>
          <a:xfrm>
            <a:off x="2500298" y="2214554"/>
            <a:ext cx="4272801" cy="21431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r" rtl="1"/>
            <a:r>
              <a:rPr lang="he-IL" dirty="0" smtClean="0"/>
              <a:t>5. מה היה השימוש האחרון של מבנה הפאב    </a:t>
            </a:r>
            <a:br>
              <a:rPr lang="he-IL" dirty="0" smtClean="0"/>
            </a:br>
            <a:r>
              <a:rPr lang="he-IL" dirty="0"/>
              <a:t> </a:t>
            </a:r>
            <a:r>
              <a:rPr lang="he-IL" dirty="0" smtClean="0"/>
              <a:t>   לפני שהפך לפאב:</a:t>
            </a:r>
            <a:endParaRPr lang="en-US" dirty="0"/>
          </a:p>
        </p:txBody>
      </p:sp>
      <p:sp>
        <p:nvSpPr>
          <p:cNvPr id="3" name="מציין מיקום תוכן 2"/>
          <p:cNvSpPr>
            <a:spLocks noGrp="1"/>
          </p:cNvSpPr>
          <p:nvPr>
            <p:ph idx="1"/>
          </p:nvPr>
        </p:nvSpPr>
        <p:spPr/>
        <p:txBody>
          <a:bodyPr/>
          <a:lstStyle/>
          <a:p>
            <a:pPr marL="514350" indent="-514350" algn="r" rtl="1">
              <a:buAutoNum type="arabicPeriod"/>
            </a:pPr>
            <a:r>
              <a:rPr lang="he-IL" dirty="0" smtClean="0"/>
              <a:t>כולבו</a:t>
            </a:r>
          </a:p>
          <a:p>
            <a:pPr marL="514350" indent="-514350" algn="r" rtl="1">
              <a:buAutoNum type="arabicPeriod"/>
            </a:pPr>
            <a:r>
              <a:rPr lang="he-IL" dirty="0" smtClean="0"/>
              <a:t>בית קירור</a:t>
            </a:r>
          </a:p>
          <a:p>
            <a:pPr marL="514350" indent="-514350" algn="r" rtl="1">
              <a:buAutoNum type="arabicPeriod"/>
            </a:pPr>
            <a:r>
              <a:rPr lang="he-IL" dirty="0" smtClean="0"/>
              <a:t>מחסן ריהוט</a:t>
            </a:r>
          </a:p>
          <a:p>
            <a:pPr marL="514350" indent="-514350" algn="r" rtl="1">
              <a:buAutoNum type="arabicPeriod"/>
            </a:pPr>
            <a:r>
              <a:rPr lang="he-IL" dirty="0" smtClean="0"/>
              <a:t>מחסן אספקה קטנה</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smtClean="0"/>
              <a:t>מחסן אספקה קטנה</a:t>
            </a:r>
            <a:endParaRPr lang="en-US" dirty="0"/>
          </a:p>
        </p:txBody>
      </p:sp>
      <p:sp>
        <p:nvSpPr>
          <p:cNvPr id="3" name="מציין מיקום תוכן 2"/>
          <p:cNvSpPr>
            <a:spLocks noGrp="1"/>
          </p:cNvSpPr>
          <p:nvPr>
            <p:ph idx="1"/>
          </p:nvPr>
        </p:nvSpPr>
        <p:spPr>
          <a:xfrm>
            <a:off x="457200" y="1467627"/>
            <a:ext cx="8229600" cy="4525963"/>
          </a:xfrm>
        </p:spPr>
        <p:txBody>
          <a:bodyPr/>
          <a:lstStyle/>
          <a:p>
            <a:pPr>
              <a:buNone/>
            </a:pPr>
            <a:endParaRPr lang="en-US" b="1" dirty="0">
              <a:solidFill>
                <a:schemeClr val="accent3">
                  <a:lumMod val="50000"/>
                </a:schemeClr>
              </a:solidFill>
            </a:endParaRPr>
          </a:p>
        </p:txBody>
      </p:sp>
      <p:pic>
        <p:nvPicPr>
          <p:cNvPr id="7" name="תמונה 6"/>
          <p:cNvPicPr>
            <a:picLocks noChangeAspect="1"/>
          </p:cNvPicPr>
          <p:nvPr/>
        </p:nvPicPr>
        <p:blipFill>
          <a:blip r:embed="rId2"/>
          <a:stretch>
            <a:fillRect/>
          </a:stretch>
        </p:blipFill>
        <p:spPr>
          <a:xfrm>
            <a:off x="539552" y="3452441"/>
            <a:ext cx="4260485" cy="2536868"/>
          </a:xfrm>
          <a:prstGeom prst="rect">
            <a:avLst/>
          </a:prstGeom>
        </p:spPr>
      </p:pic>
      <p:pic>
        <p:nvPicPr>
          <p:cNvPr id="4" name="תמונה 3"/>
          <p:cNvPicPr>
            <a:picLocks noChangeAspect="1"/>
          </p:cNvPicPr>
          <p:nvPr/>
        </p:nvPicPr>
        <p:blipFill>
          <a:blip r:embed="rId3"/>
          <a:stretch>
            <a:fillRect/>
          </a:stretch>
        </p:blipFill>
        <p:spPr>
          <a:xfrm>
            <a:off x="4427984" y="1955972"/>
            <a:ext cx="4213455" cy="2409131"/>
          </a:xfrm>
          <a:prstGeom prst="rect">
            <a:avLst/>
          </a:prstGeom>
        </p:spPr>
      </p:pic>
      <p:cxnSp>
        <p:nvCxnSpPr>
          <p:cNvPr id="9" name="מחבר חץ ישר 8"/>
          <p:cNvCxnSpPr/>
          <p:nvPr/>
        </p:nvCxnSpPr>
        <p:spPr>
          <a:xfrm flipH="1" flipV="1">
            <a:off x="6660232" y="3863181"/>
            <a:ext cx="288032" cy="12220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r" rtl="1"/>
            <a:r>
              <a:rPr lang="he-IL" dirty="0" smtClean="0"/>
              <a:t>6. מי היא המשפחה הראשונה אשר התיישבה </a:t>
            </a:r>
            <a:br>
              <a:rPr lang="he-IL" dirty="0" smtClean="0"/>
            </a:br>
            <a:r>
              <a:rPr lang="he-IL" dirty="0"/>
              <a:t> </a:t>
            </a:r>
            <a:r>
              <a:rPr lang="he-IL" dirty="0" smtClean="0"/>
              <a:t>  בהרחבה:</a:t>
            </a:r>
            <a:endParaRPr lang="en-US" dirty="0"/>
          </a:p>
        </p:txBody>
      </p:sp>
      <p:sp>
        <p:nvSpPr>
          <p:cNvPr id="3" name="מציין מיקום תוכן 2"/>
          <p:cNvSpPr>
            <a:spLocks noGrp="1"/>
          </p:cNvSpPr>
          <p:nvPr>
            <p:ph idx="1"/>
          </p:nvPr>
        </p:nvSpPr>
        <p:spPr/>
        <p:txBody>
          <a:bodyPr/>
          <a:lstStyle/>
          <a:p>
            <a:pPr marL="514350" indent="-514350" algn="r" rtl="1">
              <a:buAutoNum type="arabicPeriod"/>
            </a:pPr>
            <a:r>
              <a:rPr lang="he-IL" dirty="0" smtClean="0"/>
              <a:t>דלית גדיש ושי </a:t>
            </a:r>
            <a:r>
              <a:rPr lang="he-IL" dirty="0" err="1" smtClean="0"/>
              <a:t>לביטוב</a:t>
            </a:r>
            <a:endParaRPr lang="he-IL" dirty="0" smtClean="0"/>
          </a:p>
          <a:p>
            <a:pPr marL="514350" indent="-514350" algn="r" rtl="1">
              <a:buAutoNum type="arabicPeriod"/>
            </a:pPr>
            <a:r>
              <a:rPr lang="he-IL" dirty="0" smtClean="0"/>
              <a:t>נורית ונחשון ארז</a:t>
            </a:r>
          </a:p>
          <a:p>
            <a:pPr marL="514350" indent="-514350" algn="r" rtl="1">
              <a:buAutoNum type="arabicPeriod"/>
            </a:pPr>
            <a:r>
              <a:rPr lang="he-IL" dirty="0" smtClean="0"/>
              <a:t>ליאור וצביקה </a:t>
            </a:r>
            <a:r>
              <a:rPr lang="he-IL" dirty="0" err="1" smtClean="0"/>
              <a:t>דולגין</a:t>
            </a:r>
            <a:endParaRPr lang="he-IL" dirty="0" smtClean="0"/>
          </a:p>
          <a:p>
            <a:pPr marL="514350" indent="-514350" algn="r" rtl="1">
              <a:buAutoNum type="arabicPeriod"/>
            </a:pPr>
            <a:r>
              <a:rPr lang="he-IL" dirty="0" smtClean="0"/>
              <a:t>אביב </a:t>
            </a:r>
            <a:r>
              <a:rPr lang="he-IL" dirty="0" err="1" smtClean="0"/>
              <a:t>ובילי</a:t>
            </a:r>
            <a:r>
              <a:rPr lang="he-IL" dirty="0" smtClean="0"/>
              <a:t> </a:t>
            </a:r>
            <a:r>
              <a:rPr lang="he-IL" dirty="0" err="1" smtClean="0"/>
              <a:t>קוחל</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r"/>
            <a:r>
              <a:rPr lang="he-IL" dirty="0" smtClean="0"/>
              <a:t>משפחת </a:t>
            </a:r>
            <a:r>
              <a:rPr lang="he-IL" dirty="0" err="1" smtClean="0"/>
              <a:t>דולגין</a:t>
            </a:r>
            <a:r>
              <a:rPr lang="he-IL" dirty="0" smtClean="0"/>
              <a:t>: </a:t>
            </a:r>
            <a:br>
              <a:rPr lang="he-IL" dirty="0" smtClean="0"/>
            </a:br>
            <a:r>
              <a:rPr lang="he-IL" dirty="0" smtClean="0"/>
              <a:t>ליאור, צביקה, עומר ותלם  </a:t>
            </a:r>
            <a:endParaRPr lang="en-US" dirty="0"/>
          </a:p>
        </p:txBody>
      </p:sp>
      <p:pic>
        <p:nvPicPr>
          <p:cNvPr id="4" name="מציין מיקום תוכן 3" descr="דולגין.jpg"/>
          <p:cNvPicPr>
            <a:picLocks noGrp="1" noChangeAspect="1"/>
          </p:cNvPicPr>
          <p:nvPr>
            <p:ph idx="1"/>
          </p:nvPr>
        </p:nvPicPr>
        <p:blipFill>
          <a:blip r:embed="rId2"/>
          <a:stretch>
            <a:fillRect/>
          </a:stretch>
        </p:blipFill>
        <p:spPr>
          <a:xfrm>
            <a:off x="1554691" y="1600200"/>
            <a:ext cx="6034617" cy="45259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כמה בתים מאוכלסים יש </a:t>
            </a:r>
            <a:r>
              <a:rPr lang="he-IL" dirty="0" smtClean="0"/>
              <a:t>בהרחבה?</a:t>
            </a:r>
            <a:endParaRPr lang="en-US" dirty="0"/>
          </a:p>
        </p:txBody>
      </p:sp>
      <p:sp>
        <p:nvSpPr>
          <p:cNvPr id="3" name="מציין מיקום תוכן 2"/>
          <p:cNvSpPr>
            <a:spLocks noGrp="1"/>
          </p:cNvSpPr>
          <p:nvPr>
            <p:ph idx="1"/>
          </p:nvPr>
        </p:nvSpPr>
        <p:spPr/>
        <p:txBody>
          <a:bodyPr/>
          <a:lstStyle/>
          <a:p>
            <a:pPr marL="514350" indent="-514350" algn="r" rtl="1">
              <a:buAutoNum type="arabicPeriod"/>
            </a:pPr>
            <a:r>
              <a:rPr lang="he-IL" dirty="0" smtClean="0"/>
              <a:t>150</a:t>
            </a:r>
          </a:p>
          <a:p>
            <a:pPr marL="514350" indent="-514350" algn="r" rtl="1">
              <a:buNone/>
            </a:pPr>
            <a:r>
              <a:rPr lang="he-IL" dirty="0" smtClean="0"/>
              <a:t>2. 148</a:t>
            </a:r>
          </a:p>
          <a:p>
            <a:pPr marL="514350" indent="-514350" algn="r" rtl="1">
              <a:buNone/>
            </a:pPr>
            <a:r>
              <a:rPr lang="he-IL" dirty="0" smtClean="0"/>
              <a:t>3. 146</a:t>
            </a:r>
          </a:p>
          <a:p>
            <a:pPr marL="514350" indent="-514350" algn="r" rtl="1">
              <a:buNone/>
            </a:pPr>
            <a:r>
              <a:rPr lang="he-IL" dirty="0" smtClean="0"/>
              <a:t>4. 165</a:t>
            </a:r>
          </a:p>
          <a:p>
            <a:pPr marL="514350" indent="-514350" algn="r" rtl="1">
              <a:buAutoNum type="arabicPeriod"/>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en-US" dirty="0"/>
          </a:p>
        </p:txBody>
      </p:sp>
      <p:sp>
        <p:nvSpPr>
          <p:cNvPr id="3" name="מציין מיקום תוכן 2"/>
          <p:cNvSpPr>
            <a:spLocks noGrp="1"/>
          </p:cNvSpPr>
          <p:nvPr>
            <p:ph idx="1"/>
          </p:nvPr>
        </p:nvSpPr>
        <p:spPr/>
        <p:txBody>
          <a:bodyPr/>
          <a:lstStyle/>
          <a:p>
            <a:pPr algn="ctr">
              <a:buNone/>
            </a:pPr>
            <a:r>
              <a:rPr lang="he-IL" dirty="0" smtClean="0"/>
              <a:t>מספר הבתים המאוכלסים בהרחבה הוא 146</a:t>
            </a:r>
          </a:p>
          <a:p>
            <a:pPr algn="r" rtl="1">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r" rtl="1"/>
            <a:r>
              <a:rPr lang="he-IL" dirty="0" smtClean="0"/>
              <a:t>7. מיהו איש צבא בכיר שהיה תושב כפר מנחם </a:t>
            </a:r>
            <a:br>
              <a:rPr lang="he-IL" dirty="0" smtClean="0"/>
            </a:br>
            <a:r>
              <a:rPr lang="he-IL" dirty="0"/>
              <a:t> </a:t>
            </a:r>
            <a:r>
              <a:rPr lang="he-IL" dirty="0" smtClean="0"/>
              <a:t>   בשנות ה-60:</a:t>
            </a:r>
            <a:endParaRPr lang="en-US" dirty="0"/>
          </a:p>
        </p:txBody>
      </p:sp>
      <p:sp>
        <p:nvSpPr>
          <p:cNvPr id="5" name="מציין מיקום תוכן 4"/>
          <p:cNvSpPr>
            <a:spLocks noGrp="1"/>
          </p:cNvSpPr>
          <p:nvPr>
            <p:ph idx="1"/>
          </p:nvPr>
        </p:nvSpPr>
        <p:spPr/>
        <p:txBody>
          <a:bodyPr/>
          <a:lstStyle/>
          <a:p>
            <a:pPr marL="514350" indent="-514350" algn="r" rtl="1">
              <a:buAutoNum type="arabicPeriod"/>
            </a:pPr>
            <a:r>
              <a:rPr lang="he-IL" dirty="0" smtClean="0"/>
              <a:t>מוטה גור</a:t>
            </a:r>
          </a:p>
          <a:p>
            <a:pPr marL="514350" indent="-514350" algn="r" rtl="1">
              <a:buAutoNum type="arabicPeriod"/>
            </a:pPr>
            <a:r>
              <a:rPr lang="he-IL" dirty="0" smtClean="0"/>
              <a:t>יצחק רבין</a:t>
            </a:r>
          </a:p>
          <a:p>
            <a:pPr marL="514350" indent="-514350" algn="r" rtl="1">
              <a:buAutoNum type="arabicPeriod"/>
            </a:pPr>
            <a:r>
              <a:rPr lang="he-IL" dirty="0" smtClean="0"/>
              <a:t>דוד אלעזר דדו</a:t>
            </a:r>
          </a:p>
          <a:p>
            <a:pPr marL="514350" indent="-514350" algn="r" rtl="1">
              <a:buAutoNum type="arabicPeriod"/>
            </a:pPr>
            <a:r>
              <a:rPr lang="he-IL" dirty="0" smtClean="0"/>
              <a:t>משה לוי</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רמטכ"ל </a:t>
            </a:r>
            <a:r>
              <a:rPr lang="he-IL" dirty="0"/>
              <a:t>דוד אלעזר(דדו)</a:t>
            </a:r>
            <a:endParaRPr lang="en-US" dirty="0"/>
          </a:p>
        </p:txBody>
      </p:sp>
      <p:pic>
        <p:nvPicPr>
          <p:cNvPr id="10" name="מציין מיקום תוכן 9" descr="dado4.jpg"/>
          <p:cNvPicPr>
            <a:picLocks noGrp="1" noChangeAspect="1"/>
          </p:cNvPicPr>
          <p:nvPr>
            <p:ph idx="1"/>
          </p:nvPr>
        </p:nvPicPr>
        <p:blipFill>
          <a:blip r:embed="rId2"/>
          <a:stretch>
            <a:fillRect/>
          </a:stretch>
        </p:blipFill>
        <p:spPr>
          <a:xfrm>
            <a:off x="642910" y="1000108"/>
            <a:ext cx="3002222" cy="4525963"/>
          </a:xfrm>
        </p:spPr>
      </p:pic>
      <p:pic>
        <p:nvPicPr>
          <p:cNvPr id="11" name="תמונה 10" descr="dado3.jpg"/>
          <p:cNvPicPr>
            <a:picLocks noChangeAspect="1"/>
          </p:cNvPicPr>
          <p:nvPr/>
        </p:nvPicPr>
        <p:blipFill>
          <a:blip r:embed="rId3"/>
          <a:stretch>
            <a:fillRect/>
          </a:stretch>
        </p:blipFill>
        <p:spPr>
          <a:xfrm>
            <a:off x="4267199" y="3765839"/>
            <a:ext cx="4572000" cy="27622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r"/>
            <a:r>
              <a:rPr lang="he-IL" dirty="0" smtClean="0"/>
              <a:t>8. איזה בן קיבוץ היה השוטר מס' 1 (המפכ"ל):</a:t>
            </a:r>
            <a:endParaRPr lang="en-US" dirty="0"/>
          </a:p>
        </p:txBody>
      </p:sp>
      <p:sp>
        <p:nvSpPr>
          <p:cNvPr id="5" name="מציין מיקום תוכן 4"/>
          <p:cNvSpPr>
            <a:spLocks noGrp="1"/>
          </p:cNvSpPr>
          <p:nvPr>
            <p:ph idx="1"/>
          </p:nvPr>
        </p:nvSpPr>
        <p:spPr/>
        <p:txBody>
          <a:bodyPr/>
          <a:lstStyle/>
          <a:p>
            <a:pPr marL="514350" indent="-514350" algn="r" rtl="1">
              <a:buAutoNum type="arabicPeriod"/>
            </a:pPr>
            <a:r>
              <a:rPr lang="he-IL" dirty="0" smtClean="0"/>
              <a:t>יעקב טרנר</a:t>
            </a:r>
          </a:p>
          <a:p>
            <a:pPr marL="514350" indent="-514350" algn="r" rtl="1">
              <a:buAutoNum type="arabicPeriod"/>
            </a:pPr>
            <a:r>
              <a:rPr lang="he-IL" dirty="0" smtClean="0"/>
              <a:t>שלמה </a:t>
            </a:r>
            <a:r>
              <a:rPr lang="he-IL" dirty="0" err="1" smtClean="0"/>
              <a:t>אהרונישקי</a:t>
            </a:r>
            <a:endParaRPr lang="he-IL" dirty="0" smtClean="0"/>
          </a:p>
          <a:p>
            <a:pPr marL="514350" indent="-514350" algn="r" rtl="1">
              <a:buAutoNum type="arabicPeriod"/>
            </a:pPr>
            <a:r>
              <a:rPr lang="he-IL" dirty="0" smtClean="0"/>
              <a:t>אסף חפץ</a:t>
            </a:r>
          </a:p>
          <a:p>
            <a:pPr marL="514350" indent="-514350" algn="r" rtl="1">
              <a:buAutoNum type="arabicPeriod"/>
            </a:pPr>
            <a:r>
              <a:rPr lang="he-IL" dirty="0" smtClean="0"/>
              <a:t>רפי פלד</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אסף חפץ </a:t>
            </a:r>
            <a:endParaRPr lang="en-US" dirty="0"/>
          </a:p>
        </p:txBody>
      </p:sp>
      <p:pic>
        <p:nvPicPr>
          <p:cNvPr id="4" name="מציין מיקום תוכן 3" descr="assaf.JPG"/>
          <p:cNvPicPr>
            <a:picLocks noGrp="1" noChangeAspect="1"/>
          </p:cNvPicPr>
          <p:nvPr>
            <p:ph idx="1"/>
          </p:nvPr>
        </p:nvPicPr>
        <p:blipFill>
          <a:blip r:embed="rId2" cstate="print"/>
          <a:stretch>
            <a:fillRect/>
          </a:stretch>
        </p:blipFill>
        <p:spPr>
          <a:xfrm>
            <a:off x="971600" y="1268760"/>
            <a:ext cx="2318121" cy="1738591"/>
          </a:xfrm>
        </p:spPr>
      </p:pic>
      <p:pic>
        <p:nvPicPr>
          <p:cNvPr id="5" name="תמונה 4" descr="assaf2.jpg"/>
          <p:cNvPicPr>
            <a:picLocks noChangeAspect="1"/>
          </p:cNvPicPr>
          <p:nvPr/>
        </p:nvPicPr>
        <p:blipFill>
          <a:blip r:embed="rId3"/>
          <a:stretch>
            <a:fillRect/>
          </a:stretch>
        </p:blipFill>
        <p:spPr>
          <a:xfrm>
            <a:off x="5457698" y="4005064"/>
            <a:ext cx="3549984" cy="2088232"/>
          </a:xfrm>
          <a:prstGeom prst="rect">
            <a:avLst/>
          </a:prstGeom>
        </p:spPr>
      </p:pic>
      <p:pic>
        <p:nvPicPr>
          <p:cNvPr id="6" name="תמונה 5" descr="assaf3.jpg"/>
          <p:cNvPicPr>
            <a:picLocks noChangeAspect="1"/>
          </p:cNvPicPr>
          <p:nvPr/>
        </p:nvPicPr>
        <p:blipFill>
          <a:blip r:embed="rId4"/>
          <a:stretch>
            <a:fillRect/>
          </a:stretch>
        </p:blipFill>
        <p:spPr>
          <a:xfrm>
            <a:off x="3563888" y="1872411"/>
            <a:ext cx="2503165" cy="2503165"/>
          </a:xfrm>
          <a:prstGeom prst="rect">
            <a:avLst/>
          </a:prstGeom>
        </p:spPr>
      </p:pic>
      <p:sp>
        <p:nvSpPr>
          <p:cNvPr id="3" name="TextBox 2"/>
          <p:cNvSpPr txBox="1"/>
          <p:nvPr/>
        </p:nvSpPr>
        <p:spPr>
          <a:xfrm>
            <a:off x="1043608" y="4931478"/>
            <a:ext cx="3312368" cy="369332"/>
          </a:xfrm>
          <a:prstGeom prst="rect">
            <a:avLst/>
          </a:prstGeom>
          <a:noFill/>
        </p:spPr>
        <p:txBody>
          <a:bodyPr wrap="square" rtlCol="1">
            <a:spAutoFit/>
          </a:bodyPr>
          <a:lstStyle/>
          <a:p>
            <a:endParaRPr lang="he-IL" dirty="0"/>
          </a:p>
        </p:txBody>
      </p:sp>
      <p:pic>
        <p:nvPicPr>
          <p:cNvPr id="7" name="תמונה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5824" y="44624"/>
            <a:ext cx="1764379" cy="225408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smtClean="0"/>
              <a:t>1. בת כמה כפר מנחם:</a:t>
            </a:r>
            <a:endParaRPr lang="en-US" dirty="0"/>
          </a:p>
        </p:txBody>
      </p:sp>
      <p:sp>
        <p:nvSpPr>
          <p:cNvPr id="3" name="מציין מיקום תוכן 2"/>
          <p:cNvSpPr>
            <a:spLocks noGrp="1"/>
          </p:cNvSpPr>
          <p:nvPr>
            <p:ph idx="1"/>
          </p:nvPr>
        </p:nvSpPr>
        <p:spPr/>
        <p:txBody>
          <a:bodyPr/>
          <a:lstStyle/>
          <a:p>
            <a:pPr marL="514350" indent="-514350" algn="r" rtl="1">
              <a:buAutoNum type="arabicPeriod"/>
            </a:pPr>
            <a:r>
              <a:rPr lang="he-IL" dirty="0" smtClean="0"/>
              <a:t>74</a:t>
            </a:r>
          </a:p>
          <a:p>
            <a:pPr marL="514350" indent="-514350" algn="r" rtl="1">
              <a:buAutoNum type="arabicPeriod"/>
            </a:pPr>
            <a:r>
              <a:rPr lang="he-IL" dirty="0" smtClean="0"/>
              <a:t>82</a:t>
            </a:r>
          </a:p>
          <a:p>
            <a:pPr marL="514350" indent="-514350" algn="r" rtl="1">
              <a:buAutoNum type="arabicPeriod"/>
            </a:pPr>
            <a:r>
              <a:rPr lang="he-IL" dirty="0" smtClean="0"/>
              <a:t>76</a:t>
            </a:r>
          </a:p>
          <a:p>
            <a:pPr marL="514350" indent="-514350" algn="r" rtl="1">
              <a:buAutoNum type="arabicPeriod"/>
            </a:pPr>
            <a:r>
              <a:rPr lang="he-IL" dirty="0" smtClean="0"/>
              <a:t>85</a:t>
            </a:r>
          </a:p>
          <a:p>
            <a:pPr marL="514350" indent="-514350" algn="r" rtl="1">
              <a:buAutoNum type="arabicPeriod"/>
            </a:pPr>
            <a:endParaRPr lang="he-IL" dirty="0" smtClean="0"/>
          </a:p>
        </p:txBody>
      </p:sp>
      <p:pic>
        <p:nvPicPr>
          <p:cNvPr id="4" name="תמונה 3" descr="עוגה.png"/>
          <p:cNvPicPr>
            <a:picLocks noChangeAspect="1"/>
          </p:cNvPicPr>
          <p:nvPr/>
        </p:nvPicPr>
        <p:blipFill>
          <a:blip r:embed="rId2"/>
          <a:stretch>
            <a:fillRect/>
          </a:stretch>
        </p:blipFill>
        <p:spPr>
          <a:xfrm>
            <a:off x="3214498" y="2100077"/>
            <a:ext cx="2715004" cy="265784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r"/>
            <a:r>
              <a:rPr lang="he-IL" dirty="0" smtClean="0"/>
              <a:t>9. את פרס יקיר התעשייה הקיבוצית לשנת </a:t>
            </a:r>
            <a:br>
              <a:rPr lang="he-IL" dirty="0" smtClean="0"/>
            </a:br>
            <a:r>
              <a:rPr lang="he-IL" dirty="0" smtClean="0"/>
              <a:t>    2015 קיבל השנה חבר קיבוץ בשם:</a:t>
            </a:r>
            <a:endParaRPr lang="en-US" dirty="0"/>
          </a:p>
        </p:txBody>
      </p:sp>
      <p:pic>
        <p:nvPicPr>
          <p:cNvPr id="4" name="מציין מיקום תוכן 3" descr="סימן שאלה.jpg"/>
          <p:cNvPicPr>
            <a:picLocks noGrp="1" noChangeAspect="1"/>
          </p:cNvPicPr>
          <p:nvPr>
            <p:ph idx="1"/>
          </p:nvPr>
        </p:nvPicPr>
        <p:blipFill>
          <a:blip r:embed="rId2"/>
          <a:stretch>
            <a:fillRect/>
          </a:stretch>
        </p:blipFill>
        <p:spPr>
          <a:xfrm>
            <a:off x="3024187" y="1848644"/>
            <a:ext cx="3095625" cy="4029075"/>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r"/>
            <a:r>
              <a:rPr lang="he-IL" dirty="0" smtClean="0"/>
              <a:t>חיים מילר. בן 95 שקם כל בוקר במרץ רב  לעבוד במפעל </a:t>
            </a:r>
            <a:r>
              <a:rPr lang="he-IL" dirty="0" err="1" smtClean="0"/>
              <a:t>|(ה</a:t>
            </a:r>
            <a:r>
              <a:rPr lang="he-IL" dirty="0" smtClean="0"/>
              <a:t>לוואי עלינו מרץ כזה)</a:t>
            </a:r>
            <a:endParaRPr lang="en-US" dirty="0"/>
          </a:p>
        </p:txBody>
      </p:sp>
      <p:pic>
        <p:nvPicPr>
          <p:cNvPr id="6" name="מציין מיקום תוכן 5" descr="haimmm.jpg"/>
          <p:cNvPicPr>
            <a:picLocks noGrp="1" noChangeAspect="1"/>
          </p:cNvPicPr>
          <p:nvPr>
            <p:ph idx="1"/>
          </p:nvPr>
        </p:nvPicPr>
        <p:blipFill>
          <a:blip r:embed="rId2"/>
          <a:stretch>
            <a:fillRect/>
          </a:stretch>
        </p:blipFill>
        <p:spPr>
          <a:xfrm>
            <a:off x="3338512" y="2939256"/>
            <a:ext cx="2466975" cy="184785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smtClean="0"/>
              <a:t>חיים מילר </a:t>
            </a:r>
            <a:endParaRPr lang="en-US" dirty="0"/>
          </a:p>
        </p:txBody>
      </p:sp>
      <p:sp>
        <p:nvSpPr>
          <p:cNvPr id="6" name="מציין מיקום תוכן 5"/>
          <p:cNvSpPr>
            <a:spLocks noGrp="1"/>
          </p:cNvSpPr>
          <p:nvPr>
            <p:ph idx="1"/>
          </p:nvPr>
        </p:nvSpPr>
        <p:spPr/>
        <p:txBody>
          <a:bodyPr>
            <a:normAutofit fontScale="92500"/>
          </a:bodyPr>
          <a:lstStyle/>
          <a:p>
            <a:pPr algn="r" rtl="1"/>
            <a:r>
              <a:rPr lang="he-IL" dirty="0" smtClean="0"/>
              <a:t>חיים קיבל השנה את פרס יקיר התעשייה הקיבוצית לשנת 2015 על פועלו במשך למעלה משבעה עשורים להקמה ופיתוח מפעל המתכת של הקיבוץ. </a:t>
            </a:r>
            <a:endParaRPr lang="he-IL" dirty="0"/>
          </a:p>
          <a:p>
            <a:pPr algn="r" rtl="1"/>
            <a:r>
              <a:rPr lang="he-IL" dirty="0" smtClean="0"/>
              <a:t>במלחמת העולם השנייה הוא </a:t>
            </a:r>
            <a:r>
              <a:rPr lang="he-IL" dirty="0" err="1" smtClean="0"/>
              <a:t>גוייס</a:t>
            </a:r>
            <a:r>
              <a:rPr lang="he-IL" dirty="0" smtClean="0"/>
              <a:t> למחלקה הגרמנית בפלמ"ח, נשלח לאירופה והצטרף ליחידת הנוקמים שעסקה בחיסול חיילים נאציים.</a:t>
            </a:r>
          </a:p>
          <a:p>
            <a:pPr algn="r" rtl="1"/>
            <a:r>
              <a:rPr lang="he-IL" dirty="0" smtClean="0"/>
              <a:t>לפני מלחמת השחרור ובמהלכה עסק בית המלאכה בו עבד מילר בייצור </a:t>
            </a:r>
            <a:r>
              <a:rPr lang="he-IL" dirty="0" err="1" smtClean="0"/>
              <a:t>סט"נים</a:t>
            </a:r>
            <a:r>
              <a:rPr lang="he-IL" dirty="0" smtClean="0"/>
              <a:t> ואקדחים להגנה. בין שלל תפקידיו היה אחראי מילר על הסליק של הקיבוץ.</a:t>
            </a:r>
          </a:p>
          <a:p>
            <a:pPr algn="r" rtl="1"/>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en-US"/>
          </a:p>
        </p:txBody>
      </p:sp>
      <p:sp>
        <p:nvSpPr>
          <p:cNvPr id="3" name="מציין מיקום תוכן 2"/>
          <p:cNvSpPr>
            <a:spLocks noGrp="1"/>
          </p:cNvSpPr>
          <p:nvPr>
            <p:ph idx="1"/>
          </p:nvPr>
        </p:nvSpPr>
        <p:spPr/>
        <p:txBody>
          <a:bodyPr/>
          <a:lstStyle/>
          <a:p>
            <a:pPr algn="r" rtl="1"/>
            <a:r>
              <a:rPr lang="he-IL" dirty="0" smtClean="0"/>
              <a:t>הוא עובד במפעל המתכת כבר 70 שנה.</a:t>
            </a:r>
          </a:p>
          <a:p>
            <a:pPr algn="r" rtl="1"/>
            <a:r>
              <a:rPr lang="he-IL" dirty="0" smtClean="0"/>
              <a:t> במשך שנים היה הראשון שפותח את השערים בשעה 6 בבוקר והאחרון שנועל אותם בשעה 6 בערב.</a:t>
            </a:r>
          </a:p>
          <a:p>
            <a:pPr algn="r" rtl="1"/>
            <a:r>
              <a:rPr lang="he-IL" dirty="0" smtClean="0"/>
              <a:t>בגיל 90 ביקש ממנו מנהל הבטיחות להפסיק את עבודתו על המלגזה, אולם גם כיום בגיל 95! הוא מתייצב לעבודה ועובד כ-6 שעות ברציפות.</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rtl="1"/>
            <a:r>
              <a:rPr lang="he-IL" sz="3200" dirty="0" smtClean="0"/>
              <a:t>10. מה שם התינוקת הראשונה של כפר מנחם: רמז...למרות </a:t>
            </a:r>
            <a:br>
              <a:rPr lang="he-IL" sz="3200" dirty="0" smtClean="0"/>
            </a:br>
            <a:r>
              <a:rPr lang="he-IL" sz="3200" dirty="0"/>
              <a:t> </a:t>
            </a:r>
            <a:r>
              <a:rPr lang="he-IL" sz="3200" dirty="0" smtClean="0"/>
              <a:t>     שאתם בטח לא צריכים..ראו תמונה למטה:</a:t>
            </a:r>
            <a:endParaRPr lang="en-US" sz="3200" dirty="0"/>
          </a:p>
        </p:txBody>
      </p:sp>
      <p:sp>
        <p:nvSpPr>
          <p:cNvPr id="3" name="מציין מיקום תוכן 2"/>
          <p:cNvSpPr>
            <a:spLocks noGrp="1"/>
          </p:cNvSpPr>
          <p:nvPr>
            <p:ph idx="1"/>
          </p:nvPr>
        </p:nvSpPr>
        <p:spPr/>
        <p:txBody>
          <a:bodyPr/>
          <a:lstStyle/>
          <a:p>
            <a:pPr algn="ctr">
              <a:buNone/>
            </a:pPr>
            <a:endParaRPr lang="en-US" dirty="0"/>
          </a:p>
        </p:txBody>
      </p:sp>
      <p:pic>
        <p:nvPicPr>
          <p:cNvPr id="5" name="תמונה 4" descr="nira2.jpg"/>
          <p:cNvPicPr>
            <a:picLocks noChangeAspect="1"/>
          </p:cNvPicPr>
          <p:nvPr/>
        </p:nvPicPr>
        <p:blipFill>
          <a:blip r:embed="rId2"/>
          <a:stretch>
            <a:fillRect/>
          </a:stretch>
        </p:blipFill>
        <p:spPr>
          <a:xfrm>
            <a:off x="2901217" y="1637856"/>
            <a:ext cx="3422445" cy="447199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נירה </a:t>
            </a:r>
            <a:r>
              <a:rPr lang="he-IL" dirty="0" err="1" smtClean="0"/>
              <a:t>שויאר</a:t>
            </a:r>
            <a:r>
              <a:rPr lang="he-IL" sz="2800" dirty="0" smtClean="0"/>
              <a:t>: </a:t>
            </a:r>
            <a:r>
              <a:rPr lang="en-US" sz="2800" dirty="0" smtClean="0"/>
              <a:t/>
            </a:r>
            <a:br>
              <a:rPr lang="en-US" sz="2800" dirty="0" smtClean="0"/>
            </a:br>
            <a:endParaRPr lang="en-US" sz="2800" dirty="0"/>
          </a:p>
        </p:txBody>
      </p:sp>
      <p:sp>
        <p:nvSpPr>
          <p:cNvPr id="6" name="מציין מיקום תוכן 5"/>
          <p:cNvSpPr>
            <a:spLocks noGrp="1"/>
          </p:cNvSpPr>
          <p:nvPr>
            <p:ph idx="1"/>
          </p:nvPr>
        </p:nvSpPr>
        <p:spPr/>
        <p:txBody>
          <a:bodyPr>
            <a:normAutofit lnSpcReduction="10000"/>
          </a:bodyPr>
          <a:lstStyle/>
          <a:p>
            <a:pPr algn="r" rtl="1"/>
            <a:r>
              <a:rPr lang="he-IL" dirty="0" smtClean="0"/>
              <a:t>"עוגות לכל עת" נמצא כבר כמה עשורים בראש רבי המכר הנמכרים בשוק ספרי האפייה. </a:t>
            </a:r>
          </a:p>
          <a:p>
            <a:pPr algn="r" rtl="1"/>
            <a:r>
              <a:rPr lang="he-IL" dirty="0" smtClean="0"/>
              <a:t>במטבחון קטן, עם תנור בעל תא אחד, כיריים עם שתי להבות ושיש בגודל קרש חיתוך,(היא טוענת שהיא לא צריכה יותר), שם היא אפתה כאלפיים עוגות שמהם יצא, לפני למעלה מ-35 שנים רב המכר ההיסטרי "עוגות לכל עת".</a:t>
            </a:r>
          </a:p>
          <a:p>
            <a:pPr algn="r" rtl="1"/>
            <a:r>
              <a:rPr lang="he-IL" dirty="0" smtClean="0"/>
              <a:t>באותו מטבח היא הוציאה ספר נוסף "מלוחים לכל עת" </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נירה </a:t>
            </a:r>
            <a:r>
              <a:rPr lang="he-IL" dirty="0" err="1" smtClean="0"/>
              <a:t>שויאר</a:t>
            </a:r>
            <a:endParaRPr lang="en-US" dirty="0"/>
          </a:p>
        </p:txBody>
      </p:sp>
      <p:pic>
        <p:nvPicPr>
          <p:cNvPr id="4" name="מציין מיקום תוכן 3" descr="nira.jpg"/>
          <p:cNvPicPr>
            <a:picLocks noGrp="1" noChangeAspect="1"/>
          </p:cNvPicPr>
          <p:nvPr>
            <p:ph idx="1"/>
          </p:nvPr>
        </p:nvPicPr>
        <p:blipFill>
          <a:blip r:embed="rId2"/>
          <a:stretch>
            <a:fillRect/>
          </a:stretch>
        </p:blipFill>
        <p:spPr>
          <a:xfrm>
            <a:off x="1928794" y="2000240"/>
            <a:ext cx="4470107" cy="2734479"/>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smtClean="0"/>
              <a:t>11. מה זה ציבורית:</a:t>
            </a:r>
            <a:endParaRPr lang="en-US" dirty="0"/>
          </a:p>
        </p:txBody>
      </p:sp>
      <p:sp>
        <p:nvSpPr>
          <p:cNvPr id="3" name="מציין מיקום תוכן 2"/>
          <p:cNvSpPr>
            <a:spLocks noGrp="1"/>
          </p:cNvSpPr>
          <p:nvPr>
            <p:ph idx="1"/>
          </p:nvPr>
        </p:nvSpPr>
        <p:spPr/>
        <p:txBody>
          <a:bodyPr/>
          <a:lstStyle/>
          <a:p>
            <a:pPr marL="514350" indent="-514350" algn="r" rtl="1">
              <a:buAutoNum type="arabicPeriod"/>
            </a:pPr>
            <a:r>
              <a:rPr lang="he-IL" dirty="0" smtClean="0"/>
              <a:t>משתנה ציבורית</a:t>
            </a:r>
          </a:p>
          <a:p>
            <a:pPr marL="514350" indent="-514350" algn="r" rtl="1">
              <a:buAutoNum type="arabicPeriod"/>
            </a:pPr>
            <a:r>
              <a:rPr lang="he-IL" dirty="0" smtClean="0"/>
              <a:t>מקלחת ציבורית</a:t>
            </a:r>
          </a:p>
          <a:p>
            <a:pPr marL="514350" indent="-514350" algn="r" rtl="1">
              <a:buAutoNum type="arabicPeriod"/>
            </a:pPr>
            <a:r>
              <a:rPr lang="he-IL" dirty="0" smtClean="0"/>
              <a:t>קערה מרכזית על כל שולחן בחדר האוכל לשאריות אוכל, קליפות וכדומה...</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r" rtl="1"/>
            <a:r>
              <a:rPr lang="he-IL" sz="2800" dirty="0" smtClean="0"/>
              <a:t>באמצע שולחן האכילה בחדר אוכל של פעם, עשויה פח אלומיניום או נירוסטה ניצבה לה שנים רבות הציבורית (</a:t>
            </a:r>
            <a:r>
              <a:rPr lang="he-IL" sz="2800" dirty="0" err="1" smtClean="0"/>
              <a:t>כלבויניק</a:t>
            </a:r>
            <a:r>
              <a:rPr lang="he-IL" sz="2800" dirty="0" smtClean="0"/>
              <a:t>) כלי קיבול מרכזי לשאריות האוכל של הסועדים. </a:t>
            </a:r>
            <a:endParaRPr lang="en-US" sz="2800" dirty="0"/>
          </a:p>
        </p:txBody>
      </p:sp>
      <p:pic>
        <p:nvPicPr>
          <p:cNvPr id="4" name="מציין מיקום תוכן 3" descr="אמא-כלבויניק---.jpg"/>
          <p:cNvPicPr>
            <a:picLocks noGrp="1" noChangeAspect="1"/>
          </p:cNvPicPr>
          <p:nvPr>
            <p:ph idx="1"/>
          </p:nvPr>
        </p:nvPicPr>
        <p:blipFill>
          <a:blip r:embed="rId2"/>
          <a:stretch>
            <a:fillRect/>
          </a:stretch>
        </p:blipFill>
        <p:spPr>
          <a:xfrm>
            <a:off x="1536293" y="1600200"/>
            <a:ext cx="6071414" cy="4525963"/>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smtClean="0"/>
              <a:t>"ציבורית" –</a:t>
            </a:r>
            <a:r>
              <a:rPr lang="he-IL" dirty="0" err="1" smtClean="0"/>
              <a:t> זר</a:t>
            </a:r>
            <a:r>
              <a:rPr lang="he-IL" dirty="0" smtClean="0"/>
              <a:t> לא יבין זאת....</a:t>
            </a:r>
            <a:r>
              <a:rPr lang="he-IL" dirty="0" smtClean="0">
                <a:sym typeface="Wingdings" pitchFamily="2" charset="2"/>
              </a:rPr>
              <a:t></a:t>
            </a:r>
            <a:endParaRPr lang="en-US" dirty="0"/>
          </a:p>
        </p:txBody>
      </p:sp>
      <p:pic>
        <p:nvPicPr>
          <p:cNvPr id="4" name="מציין מיקום תוכן 3" descr="ציבורית---(2).jpg"/>
          <p:cNvPicPr>
            <a:picLocks noGrp="1" noChangeAspect="1"/>
          </p:cNvPicPr>
          <p:nvPr>
            <p:ph idx="1"/>
          </p:nvPr>
        </p:nvPicPr>
        <p:blipFill>
          <a:blip r:embed="rId2"/>
          <a:stretch>
            <a:fillRect/>
          </a:stretch>
        </p:blipFill>
        <p:spPr>
          <a:xfrm>
            <a:off x="2984500" y="2500306"/>
            <a:ext cx="3523402" cy="248047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כפר מנחם חוגגת השנה יום הולדת 76</a:t>
            </a:r>
            <a:endParaRPr lang="en-US" dirty="0"/>
          </a:p>
        </p:txBody>
      </p:sp>
      <p:pic>
        <p:nvPicPr>
          <p:cNvPr id="4" name="מציין מיקום תוכן 3" descr="76.png"/>
          <p:cNvPicPr>
            <a:picLocks noGrp="1" noChangeAspect="1"/>
          </p:cNvPicPr>
          <p:nvPr>
            <p:ph idx="1"/>
          </p:nvPr>
        </p:nvPicPr>
        <p:blipFill>
          <a:blip r:embed="rId2"/>
          <a:stretch>
            <a:fillRect/>
          </a:stretch>
        </p:blipFill>
        <p:spPr>
          <a:xfrm>
            <a:off x="2309018" y="1600200"/>
            <a:ext cx="4525963" cy="4525963"/>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smtClean="0"/>
              <a:t>12. מי קיבל את הכינוי פרימוס?:</a:t>
            </a:r>
            <a:endParaRPr lang="en-US" dirty="0"/>
          </a:p>
        </p:txBody>
      </p:sp>
      <p:sp>
        <p:nvSpPr>
          <p:cNvPr id="3" name="מציין מיקום תוכן 2"/>
          <p:cNvSpPr>
            <a:spLocks noGrp="1"/>
          </p:cNvSpPr>
          <p:nvPr>
            <p:ph idx="1"/>
          </p:nvPr>
        </p:nvSpPr>
        <p:spPr/>
        <p:txBody>
          <a:bodyPr/>
          <a:lstStyle/>
          <a:p>
            <a:pPr marL="514350" indent="-514350" algn="r" rtl="1">
              <a:buAutoNum type="arabicPeriod"/>
            </a:pPr>
            <a:r>
              <a:rPr lang="he-IL" dirty="0" smtClean="0"/>
              <a:t>מחמם קפה</a:t>
            </a:r>
          </a:p>
          <a:p>
            <a:pPr marL="514350" indent="-514350" algn="r" rtl="1">
              <a:buAutoNum type="arabicPeriod"/>
            </a:pPr>
            <a:r>
              <a:rPr lang="he-IL" dirty="0" smtClean="0"/>
              <a:t>פתיליה</a:t>
            </a:r>
          </a:p>
          <a:p>
            <a:pPr marL="514350" indent="-514350" algn="r" rtl="1">
              <a:buAutoNum type="arabicPeriod"/>
            </a:pPr>
            <a:r>
              <a:rPr lang="he-IL" dirty="0"/>
              <a:t> רווק שהצטרף לדירה של </a:t>
            </a:r>
            <a:r>
              <a:rPr lang="he-IL" dirty="0" smtClean="0"/>
              <a:t>זוג</a:t>
            </a:r>
          </a:p>
          <a:p>
            <a:pPr marL="514350" indent="-514350" algn="r" rtl="1">
              <a:buAutoNum type="arabicPeriod"/>
            </a:pPr>
            <a:r>
              <a:rPr lang="he-IL" dirty="0" smtClean="0"/>
              <a:t>איש ציבור כושל</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smtClean="0"/>
              <a:t>רווק שהצטרף לדירה בת חדר אחד של זוג</a:t>
            </a:r>
            <a:endParaRPr lang="en-US" dirty="0"/>
          </a:p>
        </p:txBody>
      </p:sp>
      <p:pic>
        <p:nvPicPr>
          <p:cNvPr id="4" name="מציין מיקום תוכן 3" descr="פרימוס בקיבוץ=אדיטור---.jpg"/>
          <p:cNvPicPr>
            <a:picLocks noGrp="1" noChangeAspect="1"/>
          </p:cNvPicPr>
          <p:nvPr>
            <p:ph idx="1"/>
          </p:nvPr>
        </p:nvPicPr>
        <p:blipFill>
          <a:blip r:embed="rId2"/>
          <a:stretch>
            <a:fillRect/>
          </a:stretch>
        </p:blipFill>
        <p:spPr>
          <a:xfrm>
            <a:off x="827584" y="1700808"/>
            <a:ext cx="5670341" cy="4525963"/>
          </a:xfrm>
        </p:spPr>
      </p:pic>
      <p:sp>
        <p:nvSpPr>
          <p:cNvPr id="3" name="TextBox 2"/>
          <p:cNvSpPr txBox="1"/>
          <p:nvPr/>
        </p:nvSpPr>
        <p:spPr>
          <a:xfrm>
            <a:off x="5004048" y="1616183"/>
            <a:ext cx="3600400" cy="954107"/>
          </a:xfrm>
          <a:prstGeom prst="rect">
            <a:avLst/>
          </a:prstGeom>
          <a:noFill/>
        </p:spPr>
        <p:txBody>
          <a:bodyPr wrap="square" rtlCol="1">
            <a:spAutoFit/>
          </a:bodyPr>
          <a:lstStyle/>
          <a:p>
            <a:r>
              <a:rPr lang="he-IL" sz="2800" b="1" dirty="0" smtClean="0">
                <a:solidFill>
                  <a:srgbClr val="FF0000"/>
                </a:solidFill>
              </a:rPr>
              <a:t>ולמה פרימוס? </a:t>
            </a:r>
            <a:r>
              <a:rPr lang="he-IL" sz="2800" b="1" dirty="0" smtClean="0">
                <a:solidFill>
                  <a:srgbClr val="FF0000"/>
                </a:solidFill>
              </a:rPr>
              <a:t> – </a:t>
            </a:r>
            <a:r>
              <a:rPr lang="en-US" sz="2800" b="1" dirty="0" smtClean="0">
                <a:solidFill>
                  <a:srgbClr val="FF0000"/>
                </a:solidFill>
              </a:rPr>
              <a:t/>
            </a:r>
            <a:br>
              <a:rPr lang="en-US" sz="2800" b="1" dirty="0" smtClean="0">
                <a:solidFill>
                  <a:srgbClr val="FF0000"/>
                </a:solidFill>
              </a:rPr>
            </a:br>
            <a:r>
              <a:rPr lang="he-IL" sz="2800" b="1" dirty="0" smtClean="0">
                <a:solidFill>
                  <a:srgbClr val="FF0000"/>
                </a:solidFill>
              </a:rPr>
              <a:t>כי </a:t>
            </a:r>
            <a:r>
              <a:rPr lang="he-IL" sz="2800" b="1" dirty="0" smtClean="0">
                <a:solidFill>
                  <a:srgbClr val="FF0000"/>
                </a:solidFill>
              </a:rPr>
              <a:t>לפרימוס יש 3 רגליים</a:t>
            </a:r>
            <a:endParaRPr lang="he-IL" sz="2800" b="1" dirty="0">
              <a:solidFill>
                <a:srgbClr val="FF0000"/>
              </a:solidFill>
            </a:endParaRPr>
          </a:p>
        </p:txBody>
      </p:sp>
      <p:sp>
        <p:nvSpPr>
          <p:cNvPr id="5" name="AutoShape 2" descr="תוצאת תמונה עבור פרימוס"/>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028" name="Picture 4" descr="http://www.nostal.co.il/pictures/31346-%D7%A4%D7%A8%D7%99%D7%9E%D7%95%D7%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719" y="2570290"/>
            <a:ext cx="1320081" cy="18109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smtClean="0"/>
              <a:t>13. מה זה שלישייה:</a:t>
            </a:r>
            <a:endParaRPr lang="en-US" dirty="0"/>
          </a:p>
        </p:txBody>
      </p:sp>
      <p:sp>
        <p:nvSpPr>
          <p:cNvPr id="3" name="מציין מיקום תוכן 2"/>
          <p:cNvSpPr>
            <a:spLocks noGrp="1"/>
          </p:cNvSpPr>
          <p:nvPr>
            <p:ph idx="1"/>
          </p:nvPr>
        </p:nvSpPr>
        <p:spPr/>
        <p:txBody>
          <a:bodyPr/>
          <a:lstStyle/>
          <a:p>
            <a:pPr marL="514350" indent="-514350" algn="r" rtl="1">
              <a:buAutoNum type="arabicPeriod"/>
            </a:pPr>
            <a:r>
              <a:rPr lang="he-IL" dirty="0" smtClean="0"/>
              <a:t>שלושה אנשים שגרו בדירת חדר אחת</a:t>
            </a:r>
          </a:p>
          <a:p>
            <a:pPr marL="514350" indent="-514350" algn="r" rtl="1">
              <a:buAutoNum type="arabicPeriod"/>
            </a:pPr>
            <a:r>
              <a:rPr lang="he-IL" dirty="0" smtClean="0"/>
              <a:t>מחזור/שכבה של 3 ילדים</a:t>
            </a:r>
          </a:p>
          <a:p>
            <a:pPr marL="514350" indent="-514350" algn="r" rtl="1">
              <a:buAutoNum type="arabicPeriod"/>
            </a:pPr>
            <a:r>
              <a:rPr lang="he-IL" dirty="0" smtClean="0"/>
              <a:t>שלושה סירים נישאים ביד אחת להבאת אוכל</a:t>
            </a:r>
            <a:endParaRPr lang="en-US" strike="sngStrike"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r" rtl="1"/>
            <a:r>
              <a:rPr lang="he-IL" dirty="0" smtClean="0"/>
              <a:t>נכון....3 סירים הנישאים ביד אחת</a:t>
            </a:r>
            <a:r>
              <a:rPr lang="en-US" dirty="0" smtClean="0"/>
              <a:t/>
            </a:r>
            <a:br>
              <a:rPr lang="en-US" dirty="0" smtClean="0"/>
            </a:br>
            <a:r>
              <a:rPr lang="he-IL" dirty="0" err="1"/>
              <a:t>שאיפשר</a:t>
            </a:r>
            <a:r>
              <a:rPr lang="he-IL" dirty="0"/>
              <a:t> לחברי הקיבוץ להביא אוכל </a:t>
            </a:r>
            <a:r>
              <a:rPr lang="he-IL" dirty="0" smtClean="0"/>
              <a:t>הביתה </a:t>
            </a:r>
            <a:r>
              <a:rPr lang="he-IL" dirty="0"/>
              <a:t>או סתם שיהיה מקרר מלא מבלי לטרוח הרבה</a:t>
            </a:r>
            <a:endParaRPr lang="en-US" dirty="0"/>
          </a:p>
        </p:txBody>
      </p:sp>
      <p:pic>
        <p:nvPicPr>
          <p:cNvPr id="4" name="מציין מיקום תוכן 3" descr="סיר.jpg"/>
          <p:cNvPicPr>
            <a:picLocks noGrp="1" noChangeAspect="1"/>
          </p:cNvPicPr>
          <p:nvPr>
            <p:ph idx="1"/>
          </p:nvPr>
        </p:nvPicPr>
        <p:blipFill>
          <a:blip r:embed="rId2"/>
          <a:stretch>
            <a:fillRect/>
          </a:stretch>
        </p:blipFill>
        <p:spPr>
          <a:xfrm>
            <a:off x="4714876" y="1928802"/>
            <a:ext cx="3394472" cy="4525963"/>
          </a:xfrm>
        </p:spPr>
      </p:pic>
      <p:pic>
        <p:nvPicPr>
          <p:cNvPr id="3" name="תמונה 2"/>
          <p:cNvPicPr>
            <a:picLocks noChangeAspect="1"/>
          </p:cNvPicPr>
          <p:nvPr/>
        </p:nvPicPr>
        <p:blipFill>
          <a:blip r:embed="rId3"/>
          <a:stretch>
            <a:fillRect/>
          </a:stretch>
        </p:blipFill>
        <p:spPr>
          <a:xfrm>
            <a:off x="251520" y="2420888"/>
            <a:ext cx="3857761" cy="2951041"/>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smtClean="0"/>
              <a:t>14. מהי שקית ה"פן":</a:t>
            </a:r>
            <a:endParaRPr lang="en-US" dirty="0"/>
          </a:p>
        </p:txBody>
      </p:sp>
      <p:sp>
        <p:nvSpPr>
          <p:cNvPr id="3" name="מציין מיקום תוכן 2"/>
          <p:cNvSpPr>
            <a:spLocks noGrp="1"/>
          </p:cNvSpPr>
          <p:nvPr>
            <p:ph idx="1"/>
          </p:nvPr>
        </p:nvSpPr>
        <p:spPr/>
        <p:txBody>
          <a:bodyPr/>
          <a:lstStyle/>
          <a:p>
            <a:pPr marL="514350" indent="-514350" algn="r" rtl="1">
              <a:buAutoNum type="arabicPeriod"/>
            </a:pPr>
            <a:r>
              <a:rPr lang="he-IL" dirty="0" smtClean="0"/>
              <a:t>שקיות לכביסת גרביים.</a:t>
            </a:r>
          </a:p>
          <a:p>
            <a:pPr marL="514350" indent="-514350" algn="r" rtl="1">
              <a:buAutoNum type="arabicPeriod"/>
            </a:pPr>
            <a:r>
              <a:rPr lang="he-IL" dirty="0" smtClean="0"/>
              <a:t>שקיות שהחברות המבוגרות היו מחזיקות קבוע בכיס "פן" יהיה משהו לקחת </a:t>
            </a:r>
            <a:r>
              <a:rPr lang="he-IL" dirty="0" err="1" smtClean="0"/>
              <a:t>הבייתה</a:t>
            </a:r>
            <a:r>
              <a:rPr lang="he-IL" dirty="0" smtClean="0"/>
              <a:t> מחדר האוכל.</a:t>
            </a:r>
          </a:p>
          <a:p>
            <a:pPr marL="514350" indent="-514350" algn="r" rtl="1">
              <a:buAutoNum type="arabicPeriod"/>
            </a:pPr>
            <a:r>
              <a:rPr lang="he-IL" dirty="0" smtClean="0"/>
              <a:t>שקיות שחולקו פעם בשבוע לקנייה בכולבו.</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pPr algn="r" rtl="1"/>
            <a:r>
              <a:rPr lang="he-IL" sz="3200" dirty="0" smtClean="0"/>
              <a:t>שקיות שהחברות המבוגרות היו מחזיקות קבוע בכיס "פן" יהיה משהו לקחת הביתה מחדר האוכל.</a:t>
            </a:r>
            <a:br>
              <a:rPr lang="he-IL" sz="3200" dirty="0" smtClean="0"/>
            </a:br>
            <a:endParaRPr lang="en-US" sz="3200" dirty="0"/>
          </a:p>
        </p:txBody>
      </p:sp>
      <p:sp>
        <p:nvSpPr>
          <p:cNvPr id="3" name="מציין מיקום תוכן 2"/>
          <p:cNvSpPr>
            <a:spLocks noGrp="1"/>
          </p:cNvSpPr>
          <p:nvPr>
            <p:ph idx="1"/>
          </p:nvPr>
        </p:nvSpPr>
        <p:spPr>
          <a:xfrm>
            <a:off x="1619672" y="8037512"/>
            <a:ext cx="8229600" cy="4525963"/>
          </a:xfrm>
        </p:spPr>
        <p:txBody>
          <a:bodyPr/>
          <a:lstStyle/>
          <a:p>
            <a:pPr algn="ctr">
              <a:buNone/>
            </a:pPr>
            <a:endParaRPr lang="he-IL" dirty="0" smtClean="0"/>
          </a:p>
          <a:p>
            <a:pPr algn="ctr">
              <a:buNone/>
            </a:pPr>
            <a:endParaRPr lang="he-IL" dirty="0" smtClean="0"/>
          </a:p>
        </p:txBody>
      </p:sp>
      <p:sp>
        <p:nvSpPr>
          <p:cNvPr id="6" name="TextBox 5"/>
          <p:cNvSpPr txBox="1"/>
          <p:nvPr/>
        </p:nvSpPr>
        <p:spPr>
          <a:xfrm>
            <a:off x="678396" y="1570477"/>
            <a:ext cx="7787208" cy="954107"/>
          </a:xfrm>
          <a:prstGeom prst="rect">
            <a:avLst/>
          </a:prstGeom>
          <a:noFill/>
        </p:spPr>
        <p:txBody>
          <a:bodyPr wrap="square" rtlCol="1">
            <a:spAutoFit/>
          </a:bodyPr>
          <a:lstStyle/>
          <a:p>
            <a:pPr algn="r"/>
            <a:r>
              <a:rPr lang="he-IL" sz="2800" b="1" dirty="0" smtClean="0">
                <a:solidFill>
                  <a:srgbClr val="FF0000"/>
                </a:solidFill>
              </a:rPr>
              <a:t>השקיות לא הונצחו בתמונות כי היו מוסתרות היטב בכיס או בסל ....או בעגלה</a:t>
            </a:r>
            <a:endParaRPr lang="he-IL" sz="2800" b="1" dirty="0">
              <a:solidFill>
                <a:srgbClr val="FF0000"/>
              </a:solidFill>
            </a:endParaRPr>
          </a:p>
        </p:txBody>
      </p:sp>
      <p:pic>
        <p:nvPicPr>
          <p:cNvPr id="1028" name="Picture 4" descr="https://market.marmelada.co.il/photos/570x0/678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852936"/>
            <a:ext cx="2808312" cy="28083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sc.wcdn.co.il/w/f-466/151356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7910" y="3140968"/>
            <a:ext cx="3861761" cy="289217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מחבר חץ ישר 7"/>
          <p:cNvCxnSpPr/>
          <p:nvPr/>
        </p:nvCxnSpPr>
        <p:spPr>
          <a:xfrm flipH="1">
            <a:off x="2915817" y="2524584"/>
            <a:ext cx="2376263" cy="89742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מחבר חץ ישר 13"/>
          <p:cNvCxnSpPr/>
          <p:nvPr/>
        </p:nvCxnSpPr>
        <p:spPr>
          <a:xfrm flipH="1">
            <a:off x="7460704" y="2601003"/>
            <a:ext cx="279648" cy="9734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smtClean="0"/>
              <a:t>15. מהו המונח מנוחה חופשית:</a:t>
            </a:r>
            <a:endParaRPr lang="en-US" dirty="0"/>
          </a:p>
        </p:txBody>
      </p:sp>
      <p:sp>
        <p:nvSpPr>
          <p:cNvPr id="3" name="מציין מיקום תוכן 2"/>
          <p:cNvSpPr>
            <a:spLocks noGrp="1"/>
          </p:cNvSpPr>
          <p:nvPr>
            <p:ph idx="1"/>
          </p:nvPr>
        </p:nvSpPr>
        <p:spPr/>
        <p:txBody>
          <a:bodyPr/>
          <a:lstStyle/>
          <a:p>
            <a:pPr marL="514350" indent="-514350" algn="r" rtl="1">
              <a:buAutoNum type="arabicPeriod"/>
            </a:pPr>
            <a:r>
              <a:rPr lang="he-IL" dirty="0" smtClean="0"/>
              <a:t>שנ"צ יום שישי צהריים</a:t>
            </a:r>
          </a:p>
          <a:p>
            <a:pPr marL="514350" indent="-514350" algn="r" rtl="1">
              <a:buAutoNum type="arabicPeriod"/>
            </a:pPr>
            <a:r>
              <a:rPr lang="he-IL" dirty="0" smtClean="0"/>
              <a:t>צניחה חופשית</a:t>
            </a:r>
          </a:p>
          <a:p>
            <a:pPr marL="514350" indent="-514350" algn="r" rtl="1">
              <a:buAutoNum type="arabicPeriod"/>
            </a:pPr>
            <a:r>
              <a:rPr lang="he-IL" dirty="0" smtClean="0"/>
              <a:t>מנוחה חופשית יום אחד בשבוע</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en-US"/>
          </a:p>
        </p:txBody>
      </p:sp>
      <p:sp>
        <p:nvSpPr>
          <p:cNvPr id="3" name="מציין מיקום תוכן 2"/>
          <p:cNvSpPr>
            <a:spLocks noGrp="1"/>
          </p:cNvSpPr>
          <p:nvPr>
            <p:ph idx="1"/>
          </p:nvPr>
        </p:nvSpPr>
        <p:spPr/>
        <p:txBody>
          <a:bodyPr/>
          <a:lstStyle/>
          <a:p>
            <a:pPr algn="r" rtl="1">
              <a:buNone/>
            </a:pPr>
            <a:r>
              <a:rPr lang="he-IL" dirty="0" smtClean="0"/>
              <a:t>   שעתיים ( במקום מנוחת צהריים) אחרי ארוחת הצהריים שבו כל אחד יכול לעשות מה שהוא רוצה (ולא הייתה טלוויזיה). </a:t>
            </a:r>
          </a:p>
          <a:p>
            <a:pPr algn="r" rtl="1">
              <a:buNone/>
            </a:pPr>
            <a:r>
              <a:rPr lang="he-IL" dirty="0" smtClean="0"/>
              <a:t>   יום אחד בו קיבלו הילדים חופש ממנוחת צהריים שבשאר ימי השבוע הייתה חובה.</a:t>
            </a:r>
            <a:endParaRPr lang="en-US" dirty="0" smtClean="0"/>
          </a:p>
          <a:p>
            <a:pPr algn="r" rtl="1">
              <a:buNone/>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smtClean="0"/>
              <a:t>16. מה זה מטבח ילדים:</a:t>
            </a:r>
            <a:endParaRPr lang="en-US" dirty="0"/>
          </a:p>
        </p:txBody>
      </p:sp>
      <p:sp>
        <p:nvSpPr>
          <p:cNvPr id="3" name="מציין מיקום תוכן 2"/>
          <p:cNvSpPr>
            <a:spLocks noGrp="1"/>
          </p:cNvSpPr>
          <p:nvPr>
            <p:ph idx="1"/>
          </p:nvPr>
        </p:nvSpPr>
        <p:spPr/>
        <p:txBody>
          <a:bodyPr/>
          <a:lstStyle/>
          <a:p>
            <a:pPr marL="514350" indent="-514350" algn="r" rtl="1">
              <a:buAutoNum type="arabicPeriod"/>
            </a:pPr>
            <a:r>
              <a:rPr lang="he-IL" dirty="0" smtClean="0"/>
              <a:t>מטבח ילדים מעץ ששימש כמשחק בבתי הילדים</a:t>
            </a:r>
          </a:p>
          <a:p>
            <a:pPr marL="514350" indent="-514350" algn="r" rtl="1">
              <a:buAutoNum type="arabicPeriod"/>
            </a:pPr>
            <a:r>
              <a:rPr lang="he-IL" dirty="0" smtClean="0"/>
              <a:t>מטבח בו בישלו אוכל לילדים בלבד</a:t>
            </a:r>
          </a:p>
          <a:p>
            <a:pPr marL="514350" indent="-514350" algn="r" rtl="1">
              <a:buNone/>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מטבח בו בישלו אוכל לילדים בלבד</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571472" y="1643050"/>
            <a:ext cx="4720438" cy="4525963"/>
          </a:xfrm>
          <a:prstGeom prst="rect">
            <a:avLst/>
          </a:prstGeom>
          <a:noFill/>
          <a:ln w="9525">
            <a:noFill/>
            <a:miter lim="800000"/>
            <a:headEnd/>
            <a:tailEnd/>
          </a:ln>
          <a:effectLst/>
        </p:spPr>
      </p:pic>
      <p:sp>
        <p:nvSpPr>
          <p:cNvPr id="6" name="חץ למטה 5"/>
          <p:cNvSpPr/>
          <p:nvPr/>
        </p:nvSpPr>
        <p:spPr>
          <a:xfrm rot="7622298">
            <a:off x="5072066" y="392906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501149" y="5143513"/>
            <a:ext cx="2571313" cy="129266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he-IL" sz="2000" b="1" dirty="0" smtClean="0"/>
              <a:t>החדרון הקיצוני ימני בתמונה שימש כמטבח </a:t>
            </a:r>
            <a:r>
              <a:rPr lang="he-IL" sz="2000" b="1" dirty="0" smtClean="0"/>
              <a:t>ילדים </a:t>
            </a:r>
            <a:r>
              <a:rPr lang="he-IL" sz="2000" b="1" dirty="0" smtClean="0">
                <a:solidFill>
                  <a:srgbClr val="FF0000"/>
                </a:solidFill>
              </a:rPr>
              <a:t>הראשון</a:t>
            </a:r>
            <a:endParaRPr lang="en-US" sz="2000" b="1" dirty="0" smtClean="0">
              <a:solidFill>
                <a:srgbClr val="FF0000"/>
              </a:solidFill>
            </a:endParaRP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smtClean="0"/>
              <a:t>2. על שם מי נקרא כפר מנחם:</a:t>
            </a:r>
            <a:endParaRPr lang="en-US" dirty="0"/>
          </a:p>
        </p:txBody>
      </p:sp>
      <p:sp>
        <p:nvSpPr>
          <p:cNvPr id="3" name="מציין מיקום תוכן 2"/>
          <p:cNvSpPr>
            <a:spLocks noGrp="1"/>
          </p:cNvSpPr>
          <p:nvPr>
            <p:ph idx="1"/>
          </p:nvPr>
        </p:nvSpPr>
        <p:spPr/>
        <p:txBody>
          <a:bodyPr/>
          <a:lstStyle/>
          <a:p>
            <a:pPr marL="514350" indent="-514350" algn="r" rtl="1">
              <a:buAutoNum type="arabicPeriod"/>
            </a:pPr>
            <a:r>
              <a:rPr lang="he-IL" dirty="0" smtClean="0"/>
              <a:t>מנחם בגין</a:t>
            </a:r>
          </a:p>
          <a:p>
            <a:pPr marL="514350" indent="-514350" algn="r" rtl="1">
              <a:buAutoNum type="arabicPeriod"/>
            </a:pPr>
            <a:r>
              <a:rPr lang="he-IL" dirty="0" smtClean="0"/>
              <a:t>מנחם אוסישקין</a:t>
            </a:r>
          </a:p>
          <a:p>
            <a:pPr marL="514350" indent="-514350" algn="r" rtl="1">
              <a:buAutoNum type="arabicPeriod"/>
            </a:pPr>
            <a:r>
              <a:rPr lang="he-IL" dirty="0" smtClean="0"/>
              <a:t>מנחם זילברמן</a:t>
            </a:r>
          </a:p>
          <a:p>
            <a:pPr marL="514350" indent="-514350" algn="r" rtl="1">
              <a:buAutoNum type="arabicPeriod"/>
            </a:pPr>
            <a:r>
              <a:rPr lang="he-IL" dirty="0" smtClean="0"/>
              <a:t>מנחם </a:t>
            </a:r>
            <a:r>
              <a:rPr lang="he-IL" dirty="0" err="1" smtClean="0"/>
              <a:t>הורביץ</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r" rtl="1"/>
            <a:r>
              <a:rPr lang="he-IL" dirty="0" smtClean="0"/>
              <a:t>17. מה היה הצ'ופר של ילדי הקיבוץ ביום שישי </a:t>
            </a:r>
            <a:br>
              <a:rPr lang="he-IL" dirty="0" smtClean="0"/>
            </a:br>
            <a:r>
              <a:rPr lang="he-IL" dirty="0"/>
              <a:t> </a:t>
            </a:r>
            <a:r>
              <a:rPr lang="he-IL" dirty="0" smtClean="0"/>
              <a:t>     בצהריים:</a:t>
            </a:r>
            <a:endParaRPr lang="en-US" dirty="0"/>
          </a:p>
        </p:txBody>
      </p:sp>
      <p:sp>
        <p:nvSpPr>
          <p:cNvPr id="3" name="מציין מיקום תוכן 2"/>
          <p:cNvSpPr>
            <a:spLocks noGrp="1"/>
          </p:cNvSpPr>
          <p:nvPr>
            <p:ph idx="1"/>
          </p:nvPr>
        </p:nvSpPr>
        <p:spPr/>
        <p:txBody>
          <a:bodyPr/>
          <a:lstStyle/>
          <a:p>
            <a:pPr marL="514350" indent="-514350" algn="r" rtl="1">
              <a:buAutoNum type="arabicPeriod"/>
            </a:pPr>
            <a:r>
              <a:rPr lang="he-IL" dirty="0" smtClean="0"/>
              <a:t>נסיעה על טרקטור</a:t>
            </a:r>
          </a:p>
          <a:p>
            <a:pPr marL="514350" indent="-514350" algn="r" rtl="1">
              <a:buAutoNum type="arabicPeriod"/>
            </a:pPr>
            <a:r>
              <a:rPr lang="he-IL" dirty="0" smtClean="0"/>
              <a:t>לצאת לקטיף</a:t>
            </a:r>
          </a:p>
          <a:p>
            <a:pPr marL="514350" indent="-514350" algn="r" rtl="1">
              <a:buAutoNum type="arabicPeriod"/>
            </a:pPr>
            <a:r>
              <a:rPr lang="he-IL" dirty="0" smtClean="0"/>
              <a:t>לישון בבית</a:t>
            </a:r>
          </a:p>
          <a:p>
            <a:pPr marL="514350" indent="-514350" algn="r" rtl="1">
              <a:buAutoNum type="arabicPeriod"/>
            </a:pPr>
            <a:r>
              <a:rPr lang="he-IL" dirty="0" smtClean="0"/>
              <a:t>שתי קוביות שוקולד</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smtClean="0"/>
              <a:t>שתי קוביות שוקולד</a:t>
            </a:r>
            <a:endParaRPr lang="en-US" dirty="0"/>
          </a:p>
        </p:txBody>
      </p:sp>
      <p:pic>
        <p:nvPicPr>
          <p:cNvPr id="4" name="מציין מיקום תוכן 3" descr="shokolad.jpg"/>
          <p:cNvPicPr>
            <a:picLocks noGrp="1" noChangeAspect="1"/>
          </p:cNvPicPr>
          <p:nvPr>
            <p:ph idx="1"/>
          </p:nvPr>
        </p:nvPicPr>
        <p:blipFill>
          <a:blip r:embed="rId2"/>
          <a:stretch>
            <a:fillRect/>
          </a:stretch>
        </p:blipFill>
        <p:spPr>
          <a:xfrm>
            <a:off x="1857356" y="1428736"/>
            <a:ext cx="3046800" cy="2072272"/>
          </a:xfrm>
        </p:spPr>
      </p:pic>
      <p:pic>
        <p:nvPicPr>
          <p:cNvPr id="5" name="תמונה 4" descr="שוקולדים.jpg"/>
          <p:cNvPicPr>
            <a:picLocks noChangeAspect="1"/>
          </p:cNvPicPr>
          <p:nvPr/>
        </p:nvPicPr>
        <p:blipFill>
          <a:blip r:embed="rId3"/>
          <a:stretch>
            <a:fillRect/>
          </a:stretch>
        </p:blipFill>
        <p:spPr>
          <a:xfrm>
            <a:off x="4550785" y="3776662"/>
            <a:ext cx="3481281" cy="2316634"/>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r" rtl="1"/>
            <a:r>
              <a:rPr lang="he-IL" dirty="0" smtClean="0"/>
              <a:t>18. איך קראו לראש משפחת אל עזי בתקופה </a:t>
            </a:r>
            <a:br>
              <a:rPr lang="he-IL" dirty="0" smtClean="0"/>
            </a:br>
            <a:r>
              <a:rPr lang="he-IL" dirty="0"/>
              <a:t> </a:t>
            </a:r>
            <a:r>
              <a:rPr lang="he-IL" dirty="0" smtClean="0"/>
              <a:t>     של עליית כפר מנחם על הקרקע:</a:t>
            </a:r>
            <a:endParaRPr lang="en-US" dirty="0"/>
          </a:p>
        </p:txBody>
      </p:sp>
      <p:sp>
        <p:nvSpPr>
          <p:cNvPr id="3" name="מציין מיקום תוכן 2"/>
          <p:cNvSpPr>
            <a:spLocks noGrp="1"/>
          </p:cNvSpPr>
          <p:nvPr>
            <p:ph idx="1"/>
          </p:nvPr>
        </p:nvSpPr>
        <p:spPr/>
        <p:txBody>
          <a:bodyPr/>
          <a:lstStyle/>
          <a:p>
            <a:pPr marL="514350" indent="-514350" algn="r" rtl="1">
              <a:buAutoNum type="arabicPeriod"/>
            </a:pPr>
            <a:r>
              <a:rPr lang="he-IL" dirty="0" smtClean="0"/>
              <a:t>יונס אל עזי</a:t>
            </a:r>
          </a:p>
          <a:p>
            <a:pPr marL="514350" indent="-514350" algn="r" rtl="1">
              <a:buAutoNum type="arabicPeriod"/>
            </a:pPr>
            <a:r>
              <a:rPr lang="he-IL" dirty="0" err="1" smtClean="0"/>
              <a:t>דאוויד</a:t>
            </a:r>
            <a:r>
              <a:rPr lang="he-IL" dirty="0" smtClean="0"/>
              <a:t> אל עזי</a:t>
            </a:r>
          </a:p>
          <a:p>
            <a:pPr marL="514350" indent="-514350" algn="r" rtl="1">
              <a:buAutoNum type="arabicPeriod"/>
            </a:pPr>
            <a:r>
              <a:rPr lang="he-IL" dirty="0" err="1" smtClean="0"/>
              <a:t>חאג' עיסמאיל</a:t>
            </a:r>
            <a:r>
              <a:rPr lang="he-IL" dirty="0" smtClean="0"/>
              <a:t> אל עזי</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err="1" smtClean="0"/>
              <a:t>חאג' איסמעיל</a:t>
            </a:r>
            <a:r>
              <a:rPr lang="he-IL" dirty="0" smtClean="0"/>
              <a:t> אל עזי</a:t>
            </a:r>
            <a:endParaRPr lang="en-US" dirty="0"/>
          </a:p>
        </p:txBody>
      </p:sp>
      <p:sp>
        <p:nvSpPr>
          <p:cNvPr id="3" name="מציין מיקום תוכן 2"/>
          <p:cNvSpPr>
            <a:spLocks noGrp="1"/>
          </p:cNvSpPr>
          <p:nvPr>
            <p:ph idx="1"/>
          </p:nvPr>
        </p:nvSpPr>
        <p:spPr/>
        <p:txBody>
          <a:bodyPr/>
          <a:lstStyle/>
          <a:p>
            <a:pPr algn="r" rtl="1">
              <a:buNone/>
            </a:pPr>
            <a:r>
              <a:rPr lang="he-IL" dirty="0" smtClean="0"/>
              <a:t>   בני </a:t>
            </a:r>
            <a:r>
              <a:rPr lang="he-IL" dirty="0"/>
              <a:t>משפחת אל עזי קיבלו בסבר פנים יפות </a:t>
            </a:r>
            <a:r>
              <a:rPr lang="he-IL" dirty="0" smtClean="0"/>
              <a:t>את מתיישבי כפר מנחם</a:t>
            </a:r>
            <a:r>
              <a:rPr lang="he-IL" dirty="0"/>
              <a:t> </a:t>
            </a:r>
            <a:r>
              <a:rPr lang="he-IL" dirty="0" smtClean="0"/>
              <a:t>וסייעו </a:t>
            </a:r>
            <a:r>
              <a:rPr lang="he-IL" dirty="0"/>
              <a:t>להם בראשית </a:t>
            </a:r>
            <a:r>
              <a:rPr lang="he-IL" dirty="0" smtClean="0"/>
              <a:t>דרכם.</a:t>
            </a:r>
          </a:p>
          <a:p>
            <a:pPr algn="r" rtl="1">
              <a:buNone/>
            </a:pPr>
            <a:endParaRPr lang="he-IL" dirty="0"/>
          </a:p>
          <a:p>
            <a:pPr algn="r" rtl="1">
              <a:buNone/>
            </a:pPr>
            <a:endParaRPr lang="en-US" dirty="0"/>
          </a:p>
        </p:txBody>
      </p:sp>
      <p:pic>
        <p:nvPicPr>
          <p:cNvPr id="4" name="תמונה 3" descr="אלעזי.JPG"/>
          <p:cNvPicPr>
            <a:picLocks noChangeAspect="1"/>
          </p:cNvPicPr>
          <p:nvPr/>
        </p:nvPicPr>
        <p:blipFill>
          <a:blip r:embed="rId2"/>
          <a:stretch>
            <a:fillRect/>
          </a:stretch>
        </p:blipFill>
        <p:spPr>
          <a:xfrm>
            <a:off x="1691680" y="3429000"/>
            <a:ext cx="5560908" cy="216081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r" rtl="1"/>
            <a:r>
              <a:rPr lang="he-IL" dirty="0" smtClean="0"/>
              <a:t>19. איזה אירוע דרמטי קרה בכפר מנחם </a:t>
            </a:r>
            <a:br>
              <a:rPr lang="he-IL" dirty="0" smtClean="0"/>
            </a:br>
            <a:r>
              <a:rPr lang="he-IL" dirty="0"/>
              <a:t> </a:t>
            </a:r>
            <a:r>
              <a:rPr lang="he-IL" dirty="0" smtClean="0"/>
              <a:t>     במהלך מבצע "צוק איתן":</a:t>
            </a:r>
            <a:endParaRPr lang="en-US" dirty="0"/>
          </a:p>
        </p:txBody>
      </p:sp>
      <p:sp>
        <p:nvSpPr>
          <p:cNvPr id="3" name="מציין מיקום תוכן 2"/>
          <p:cNvSpPr>
            <a:spLocks noGrp="1"/>
          </p:cNvSpPr>
          <p:nvPr>
            <p:ph idx="1"/>
          </p:nvPr>
        </p:nvSpPr>
        <p:spPr/>
        <p:txBody>
          <a:bodyPr/>
          <a:lstStyle/>
          <a:p>
            <a:pPr marL="514350" indent="-514350" algn="r" rtl="1">
              <a:buAutoNum type="arabicPeriod"/>
            </a:pPr>
            <a:r>
              <a:rPr lang="he-IL" dirty="0" smtClean="0"/>
              <a:t>ברחו כל האפרוחים מהלול בגלל הבומים</a:t>
            </a:r>
          </a:p>
          <a:p>
            <a:pPr marL="514350" indent="-514350" algn="r" rtl="1">
              <a:buAutoNum type="arabicPeriod"/>
            </a:pPr>
            <a:r>
              <a:rPr lang="he-IL" dirty="0" smtClean="0"/>
              <a:t>ברחו כל העגלות מהרפת בזמן שהן התקלחו בגלל הבומים</a:t>
            </a:r>
          </a:p>
          <a:p>
            <a:pPr marL="514350" indent="-514350" algn="r" rtl="1">
              <a:buAutoNum type="arabicPeriod"/>
            </a:pPr>
            <a:r>
              <a:rPr lang="he-IL" dirty="0" smtClean="0"/>
              <a:t>טיל נפל על גג הרפת</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טיל נפל על גג הרפת</a:t>
            </a:r>
            <a:endParaRPr lang="en-US" dirty="0"/>
          </a:p>
        </p:txBody>
      </p:sp>
      <p:sp>
        <p:nvSpPr>
          <p:cNvPr id="3" name="מציין מיקום תוכן 2"/>
          <p:cNvSpPr>
            <a:spLocks noGrp="1"/>
          </p:cNvSpPr>
          <p:nvPr>
            <p:ph idx="1"/>
          </p:nvPr>
        </p:nvSpPr>
        <p:spPr/>
        <p:txBody>
          <a:bodyPr/>
          <a:lstStyle/>
          <a:p>
            <a:pPr algn="ctr">
              <a:buNone/>
            </a:pPr>
            <a:endParaRPr lang="en-US" dirty="0"/>
          </a:p>
        </p:txBody>
      </p:sp>
      <p:pic>
        <p:nvPicPr>
          <p:cNvPr id="4" name="תמונה 3"/>
          <p:cNvPicPr>
            <a:picLocks noChangeAspect="1"/>
          </p:cNvPicPr>
          <p:nvPr/>
        </p:nvPicPr>
        <p:blipFill>
          <a:blip r:embed="rId2"/>
          <a:stretch>
            <a:fillRect/>
          </a:stretch>
        </p:blipFill>
        <p:spPr>
          <a:xfrm>
            <a:off x="1451723" y="2258760"/>
            <a:ext cx="4998397" cy="3114456"/>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smtClean="0"/>
              <a:t>20. מהי בריכת מקורות:</a:t>
            </a:r>
            <a:endParaRPr lang="en-US" dirty="0"/>
          </a:p>
        </p:txBody>
      </p:sp>
      <p:sp>
        <p:nvSpPr>
          <p:cNvPr id="3" name="מציין מיקום תוכן 2"/>
          <p:cNvSpPr>
            <a:spLocks noGrp="1"/>
          </p:cNvSpPr>
          <p:nvPr>
            <p:ph idx="1"/>
          </p:nvPr>
        </p:nvSpPr>
        <p:spPr/>
        <p:txBody>
          <a:bodyPr/>
          <a:lstStyle/>
          <a:p>
            <a:pPr marL="514350" indent="-514350" algn="r" rtl="1">
              <a:buAutoNum type="arabicPeriod"/>
            </a:pPr>
            <a:r>
              <a:rPr lang="he-IL" dirty="0" smtClean="0"/>
              <a:t>בריכת הדגים ליד הספרייה</a:t>
            </a:r>
          </a:p>
          <a:p>
            <a:pPr marL="514350" indent="-514350" algn="r" rtl="1">
              <a:buAutoNum type="arabicPeriod"/>
            </a:pPr>
            <a:r>
              <a:rPr lang="he-IL" dirty="0" smtClean="0"/>
              <a:t>שמה של בריכת </a:t>
            </a:r>
            <a:r>
              <a:rPr lang="he-IL" dirty="0" err="1" smtClean="0"/>
              <a:t>השחיה</a:t>
            </a:r>
            <a:r>
              <a:rPr lang="he-IL" dirty="0" smtClean="0"/>
              <a:t> בכפר מנחם</a:t>
            </a:r>
          </a:p>
          <a:p>
            <a:pPr marL="514350" indent="-514350" algn="r" rtl="1">
              <a:buAutoNum type="arabicPeriod"/>
            </a:pPr>
            <a:r>
              <a:rPr lang="he-IL" dirty="0" smtClean="0"/>
              <a:t>מאגר המים בכניסה לקיבוץ ליד ה"פרלמנט"</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מאגר המים בכניסה לקיבוץ ליד ה"פרלמנט"</a:t>
            </a:r>
            <a:endParaRPr lang="en-US" strike="sngStrike" dirty="0"/>
          </a:p>
        </p:txBody>
      </p:sp>
      <p:pic>
        <p:nvPicPr>
          <p:cNvPr id="5122" name="Picture 2"/>
          <p:cNvPicPr>
            <a:picLocks noGrp="1" noChangeAspect="1" noChangeArrowheads="1"/>
          </p:cNvPicPr>
          <p:nvPr>
            <p:ph idx="1"/>
          </p:nvPr>
        </p:nvPicPr>
        <p:blipFill>
          <a:blip r:embed="rId2"/>
          <a:srcRect/>
          <a:stretch>
            <a:fillRect/>
          </a:stretch>
        </p:blipFill>
        <p:spPr bwMode="auto">
          <a:xfrm>
            <a:off x="-8762" y="3290027"/>
            <a:ext cx="4458074" cy="4525963"/>
          </a:xfrm>
          <a:prstGeom prst="rect">
            <a:avLst/>
          </a:prstGeom>
          <a:noFill/>
          <a:ln w="9525">
            <a:noFill/>
            <a:miter lim="800000"/>
            <a:headEnd/>
            <a:tailEnd/>
          </a:ln>
          <a:effectLst/>
        </p:spPr>
      </p:pic>
      <p:pic>
        <p:nvPicPr>
          <p:cNvPr id="4" name="תמונה 3"/>
          <p:cNvPicPr>
            <a:picLocks noChangeAspect="1"/>
          </p:cNvPicPr>
          <p:nvPr/>
        </p:nvPicPr>
        <p:blipFill>
          <a:blip r:embed="rId3"/>
          <a:stretch>
            <a:fillRect/>
          </a:stretch>
        </p:blipFill>
        <p:spPr>
          <a:xfrm>
            <a:off x="3422250" y="1393435"/>
            <a:ext cx="5482055" cy="3907773"/>
          </a:xfrm>
          <a:prstGeom prst="rect">
            <a:avLst/>
          </a:prstGeom>
        </p:spPr>
      </p:pic>
      <p:sp>
        <p:nvSpPr>
          <p:cNvPr id="6" name="TextBox 5"/>
          <p:cNvSpPr txBox="1"/>
          <p:nvPr/>
        </p:nvSpPr>
        <p:spPr>
          <a:xfrm>
            <a:off x="457200" y="2348880"/>
            <a:ext cx="1810544" cy="400110"/>
          </a:xfrm>
          <a:prstGeom prst="rect">
            <a:avLst/>
          </a:prstGeom>
          <a:noFill/>
        </p:spPr>
        <p:txBody>
          <a:bodyPr wrap="square" rtlCol="1">
            <a:spAutoFit/>
          </a:bodyPr>
          <a:lstStyle/>
          <a:p>
            <a:r>
              <a:rPr lang="he-IL" sz="2000" b="1" dirty="0" smtClean="0"/>
              <a:t>הבריכה בבנייה</a:t>
            </a:r>
            <a:endParaRPr lang="he-IL" sz="2000" b="1" dirty="0"/>
          </a:p>
        </p:txBody>
      </p:sp>
      <p:cxnSp>
        <p:nvCxnSpPr>
          <p:cNvPr id="5" name="מחבר חץ ישר 4"/>
          <p:cNvCxnSpPr/>
          <p:nvPr/>
        </p:nvCxnSpPr>
        <p:spPr>
          <a:xfrm>
            <a:off x="1547664" y="2748990"/>
            <a:ext cx="144016" cy="82402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pPr algn="r" rtl="1"/>
            <a:r>
              <a:rPr lang="he-IL" sz="3600" dirty="0" smtClean="0"/>
              <a:t>21. איזה שתי בובות תלויות על האנטנה באוטו של </a:t>
            </a:r>
            <a:br>
              <a:rPr lang="he-IL" sz="3600" dirty="0" smtClean="0"/>
            </a:br>
            <a:r>
              <a:rPr lang="he-IL" sz="3600" dirty="0"/>
              <a:t> </a:t>
            </a:r>
            <a:r>
              <a:rPr lang="he-IL" sz="3600" dirty="0" smtClean="0"/>
              <a:t>     </a:t>
            </a:r>
            <a:r>
              <a:rPr lang="he-IL" sz="3600" dirty="0" err="1" smtClean="0"/>
              <a:t>שלימהלה</a:t>
            </a:r>
            <a:r>
              <a:rPr lang="he-IL" sz="3600" dirty="0" smtClean="0"/>
              <a:t>:</a:t>
            </a:r>
            <a:endParaRPr lang="en-US" sz="3600" dirty="0"/>
          </a:p>
        </p:txBody>
      </p:sp>
      <p:sp>
        <p:nvSpPr>
          <p:cNvPr id="3" name="מציין מיקום תוכן 2"/>
          <p:cNvSpPr>
            <a:spLocks noGrp="1"/>
          </p:cNvSpPr>
          <p:nvPr>
            <p:ph idx="1"/>
          </p:nvPr>
        </p:nvSpPr>
        <p:spPr/>
        <p:txBody>
          <a:bodyPr/>
          <a:lstStyle/>
          <a:p>
            <a:pPr marL="514350" indent="-514350" algn="r" rtl="1">
              <a:buAutoNum type="arabicPeriod"/>
            </a:pPr>
            <a:r>
              <a:rPr lang="he-IL" dirty="0" smtClean="0"/>
              <a:t>בובות של הדרדסים</a:t>
            </a:r>
          </a:p>
          <a:p>
            <a:pPr marL="514350" indent="-514350" algn="r" rtl="1">
              <a:buAutoNum type="arabicPeriod"/>
            </a:pPr>
            <a:r>
              <a:rPr lang="he-IL" dirty="0" smtClean="0"/>
              <a:t>בובות ברבי</a:t>
            </a:r>
          </a:p>
          <a:p>
            <a:pPr marL="514350" indent="-514350" algn="r" rtl="1">
              <a:buAutoNum type="arabicPeriod"/>
            </a:pPr>
            <a:r>
              <a:rPr lang="he-IL" dirty="0" smtClean="0"/>
              <a:t>פוקימונים</a:t>
            </a:r>
          </a:p>
          <a:p>
            <a:pPr marL="514350" indent="-514350" algn="r" rtl="1">
              <a:buAutoNum type="arabicPeriod"/>
            </a:pPr>
            <a:r>
              <a:rPr lang="he-IL" dirty="0" smtClean="0"/>
              <a:t>דובונים</a:t>
            </a:r>
          </a:p>
          <a:p>
            <a:pPr marL="514350" indent="-514350" algn="r" rtl="1">
              <a:buAutoNum type="arabicPeriod"/>
            </a:pPr>
            <a:endParaRPr lang="en-US" dirty="0">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r"/>
            <a:r>
              <a:rPr lang="he-IL" dirty="0" smtClean="0"/>
              <a:t>האמת, לא ממש מוגדרות הבובות...נראה כמו דובונים?</a:t>
            </a:r>
            <a:endParaRPr lang="en-US" dirty="0"/>
          </a:p>
        </p:txBody>
      </p:sp>
      <p:pic>
        <p:nvPicPr>
          <p:cNvPr id="4" name="מציין מיקום תוכן 3" descr="buba1.png"/>
          <p:cNvPicPr>
            <a:picLocks noGrp="1" noChangeAspect="1"/>
          </p:cNvPicPr>
          <p:nvPr>
            <p:ph idx="1"/>
          </p:nvPr>
        </p:nvPicPr>
        <p:blipFill>
          <a:blip r:embed="rId2"/>
          <a:stretch>
            <a:fillRect/>
          </a:stretch>
        </p:blipFill>
        <p:spPr>
          <a:xfrm>
            <a:off x="380970" y="1357298"/>
            <a:ext cx="4318031" cy="2428892"/>
          </a:xfrm>
        </p:spPr>
      </p:pic>
      <p:pic>
        <p:nvPicPr>
          <p:cNvPr id="5" name="תמונה 4" descr="buba2.png"/>
          <p:cNvPicPr>
            <a:picLocks noChangeAspect="1"/>
          </p:cNvPicPr>
          <p:nvPr/>
        </p:nvPicPr>
        <p:blipFill>
          <a:blip r:embed="rId3"/>
          <a:stretch>
            <a:fillRect/>
          </a:stretch>
        </p:blipFill>
        <p:spPr>
          <a:xfrm>
            <a:off x="4079871" y="3714752"/>
            <a:ext cx="4826033" cy="271464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כפר מנחם נקרא ע"ש מנחם אוסישקין</a:t>
            </a:r>
            <a:endParaRPr lang="en-US" dirty="0"/>
          </a:p>
        </p:txBody>
      </p:sp>
      <p:pic>
        <p:nvPicPr>
          <p:cNvPr id="5" name="תמונה 4"/>
          <p:cNvPicPr>
            <a:picLocks noChangeAspect="1"/>
          </p:cNvPicPr>
          <p:nvPr/>
        </p:nvPicPr>
        <p:blipFill>
          <a:blip r:embed="rId2"/>
          <a:stretch>
            <a:fillRect/>
          </a:stretch>
        </p:blipFill>
        <p:spPr>
          <a:xfrm>
            <a:off x="4716016" y="1919446"/>
            <a:ext cx="4155233" cy="3224559"/>
          </a:xfrm>
          <a:prstGeom prst="rect">
            <a:avLst/>
          </a:prstGeom>
        </p:spPr>
      </p:pic>
      <p:cxnSp>
        <p:nvCxnSpPr>
          <p:cNvPr id="7" name="מחבר חץ ישר 6"/>
          <p:cNvCxnSpPr/>
          <p:nvPr/>
        </p:nvCxnSpPr>
        <p:spPr>
          <a:xfrm flipH="1" flipV="1">
            <a:off x="6469596" y="4135893"/>
            <a:ext cx="838708" cy="123732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36096" y="5645813"/>
            <a:ext cx="3024336" cy="369332"/>
          </a:xfrm>
          <a:prstGeom prst="rect">
            <a:avLst/>
          </a:prstGeom>
          <a:noFill/>
        </p:spPr>
        <p:txBody>
          <a:bodyPr wrap="square" rtlCol="1">
            <a:spAutoFit/>
          </a:bodyPr>
          <a:lstStyle/>
          <a:p>
            <a:r>
              <a:rPr lang="he-IL" dirty="0" smtClean="0">
                <a:solidFill>
                  <a:srgbClr val="FF0000"/>
                </a:solidFill>
              </a:rPr>
              <a:t>אוסישקין בביקורו בכפר מנחם</a:t>
            </a:r>
            <a:endParaRPr lang="he-IL" dirty="0">
              <a:solidFill>
                <a:srgbClr val="FF0000"/>
              </a:solidFill>
            </a:endParaRPr>
          </a:p>
        </p:txBody>
      </p:sp>
      <p:pic>
        <p:nvPicPr>
          <p:cNvPr id="6146" name="Picture 2"/>
          <p:cNvPicPr>
            <a:picLocks noGrp="1" noChangeAspect="1" noChangeArrowheads="1"/>
          </p:cNvPicPr>
          <p:nvPr>
            <p:ph idx="1"/>
          </p:nvPr>
        </p:nvPicPr>
        <p:blipFill>
          <a:blip r:embed="rId3"/>
          <a:srcRect/>
          <a:stretch>
            <a:fillRect/>
          </a:stretch>
        </p:blipFill>
        <p:spPr bwMode="auto">
          <a:xfrm>
            <a:off x="357158" y="1357298"/>
            <a:ext cx="2622840" cy="3762375"/>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smtClean="0"/>
              <a:t>22. לבנה, דרור, איילה ורקפת הם:</a:t>
            </a:r>
            <a:endParaRPr lang="en-US" dirty="0"/>
          </a:p>
        </p:txBody>
      </p:sp>
      <p:sp>
        <p:nvSpPr>
          <p:cNvPr id="3" name="מציין מיקום תוכן 2"/>
          <p:cNvSpPr>
            <a:spLocks noGrp="1"/>
          </p:cNvSpPr>
          <p:nvPr>
            <p:ph idx="1"/>
          </p:nvPr>
        </p:nvSpPr>
        <p:spPr/>
        <p:txBody>
          <a:bodyPr/>
          <a:lstStyle/>
          <a:p>
            <a:pPr marL="514350" indent="-514350" algn="r" rtl="1">
              <a:buAutoNum type="arabicPeriod"/>
            </a:pPr>
            <a:r>
              <a:rPr lang="he-IL" dirty="0" smtClean="0"/>
              <a:t>שמות של בנות.</a:t>
            </a:r>
          </a:p>
          <a:p>
            <a:pPr marL="514350" indent="-514350" algn="r" rtl="1">
              <a:buAutoNum type="arabicPeriod"/>
            </a:pPr>
            <a:r>
              <a:rPr lang="he-IL" dirty="0" smtClean="0"/>
              <a:t>הכתות הראשונות שלמדו במוסד החינוכי בכפר מנחם.</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r"/>
            <a:r>
              <a:rPr lang="he-IL" dirty="0" smtClean="0"/>
              <a:t>הכתות הראשונות שלמדו במוסד החינוכי בכפר מנחם. </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0" y="928670"/>
            <a:ext cx="4562641" cy="3043246"/>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571868" y="3141432"/>
            <a:ext cx="5572132" cy="3716568"/>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כיתה </a:t>
            </a:r>
            <a:r>
              <a:rPr lang="he-IL" dirty="0" smtClean="0">
                <a:solidFill>
                  <a:srgbClr val="FF0000"/>
                </a:solidFill>
              </a:rPr>
              <a:t>במוסד החינוכי ב</a:t>
            </a:r>
            <a:r>
              <a:rPr lang="he-IL" dirty="0" smtClean="0"/>
              <a:t>קיבוץ</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1159567" y="1600200"/>
            <a:ext cx="6824865" cy="4525963"/>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pPr algn="r" rtl="1"/>
            <a:r>
              <a:rPr lang="he-IL" sz="3600" dirty="0" smtClean="0"/>
              <a:t>23. מה משותף לנשים הבאות: </a:t>
            </a:r>
            <a:br>
              <a:rPr lang="he-IL" sz="3600" dirty="0" smtClean="0"/>
            </a:br>
            <a:r>
              <a:rPr lang="he-IL" sz="3600" dirty="0" smtClean="0"/>
              <a:t>      תלמה הראל, ניצה </a:t>
            </a:r>
            <a:r>
              <a:rPr lang="he-IL" sz="3600" dirty="0" err="1" smtClean="0"/>
              <a:t>גלאור</a:t>
            </a:r>
            <a:r>
              <a:rPr lang="he-IL" sz="3600" dirty="0" smtClean="0"/>
              <a:t>, יהודית </a:t>
            </a:r>
            <a:r>
              <a:rPr lang="he-IL" sz="3600" dirty="0" err="1" smtClean="0"/>
              <a:t>הליבני</a:t>
            </a:r>
            <a:r>
              <a:rPr lang="he-IL" sz="3600" dirty="0" smtClean="0"/>
              <a:t>, גבי </a:t>
            </a:r>
            <a:br>
              <a:rPr lang="he-IL" sz="3600" dirty="0" smtClean="0"/>
            </a:br>
            <a:r>
              <a:rPr lang="he-IL" sz="3600" dirty="0"/>
              <a:t> </a:t>
            </a:r>
            <a:r>
              <a:rPr lang="he-IL" sz="3600" dirty="0" smtClean="0"/>
              <a:t>     </a:t>
            </a:r>
            <a:r>
              <a:rPr lang="he-IL" sz="3600" dirty="0" err="1" smtClean="0"/>
              <a:t>מיינצר</a:t>
            </a:r>
            <a:r>
              <a:rPr lang="he-IL" sz="3600" dirty="0" smtClean="0"/>
              <a:t>, אפרת פרנקל:</a:t>
            </a:r>
            <a:endParaRPr lang="en-US" sz="3600" dirty="0"/>
          </a:p>
        </p:txBody>
      </p:sp>
      <p:sp>
        <p:nvSpPr>
          <p:cNvPr id="3" name="מציין מיקום תוכן 2"/>
          <p:cNvSpPr>
            <a:spLocks noGrp="1"/>
          </p:cNvSpPr>
          <p:nvPr>
            <p:ph idx="1"/>
          </p:nvPr>
        </p:nvSpPr>
        <p:spPr/>
        <p:txBody>
          <a:bodyPr/>
          <a:lstStyle/>
          <a:p>
            <a:pPr marL="514350" indent="-514350" algn="r" rtl="1">
              <a:buAutoNum type="arabicPeriod"/>
            </a:pPr>
            <a:r>
              <a:rPr lang="he-IL" dirty="0" smtClean="0"/>
              <a:t>נולדו באותו יום</a:t>
            </a:r>
          </a:p>
          <a:p>
            <a:pPr marL="514350" indent="-514350" algn="r" rtl="1">
              <a:buAutoNum type="arabicPeriod"/>
            </a:pPr>
            <a:r>
              <a:rPr lang="he-IL" dirty="0" smtClean="0"/>
              <a:t>עבדו יחד במטבח</a:t>
            </a:r>
          </a:p>
          <a:p>
            <a:pPr marL="514350" indent="-514350" algn="r" rtl="1">
              <a:buAutoNum type="arabicPeriod"/>
            </a:pPr>
            <a:r>
              <a:rPr lang="he-IL" dirty="0" smtClean="0"/>
              <a:t>היו שכנות באותו בית</a:t>
            </a:r>
          </a:p>
          <a:p>
            <a:pPr marL="514350" indent="-514350" algn="r" rtl="1">
              <a:buAutoNum type="arabicPeriod"/>
            </a:pPr>
            <a:r>
              <a:rPr lang="he-IL" dirty="0" smtClean="0"/>
              <a:t>שיחקו יחד בקבוצת כדור יד של כפר מנחם והיו אלופות המדינה 5 פעמים</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r" rtl="1"/>
            <a:r>
              <a:rPr lang="he-IL" dirty="0" smtClean="0"/>
              <a:t>שיחקו יחד בקבוצת כדור יד של כפר מנחם והיו אלופות המדינה 5 פעמים! מגיע להן מחיאות כפיים</a:t>
            </a:r>
            <a:endParaRPr lang="en-US" dirty="0"/>
          </a:p>
        </p:txBody>
      </p:sp>
      <p:sp>
        <p:nvSpPr>
          <p:cNvPr id="3" name="מציין מיקום תוכן 2"/>
          <p:cNvSpPr>
            <a:spLocks noGrp="1"/>
          </p:cNvSpPr>
          <p:nvPr>
            <p:ph idx="1"/>
          </p:nvPr>
        </p:nvSpPr>
        <p:spPr/>
        <p:txBody>
          <a:bodyPr/>
          <a:lstStyle/>
          <a:p>
            <a:pPr>
              <a:buNone/>
            </a:pPr>
            <a:endParaRPr lang="en-US" dirty="0"/>
          </a:p>
        </p:txBody>
      </p:sp>
      <p:pic>
        <p:nvPicPr>
          <p:cNvPr id="4" name="תמונה 3"/>
          <p:cNvPicPr>
            <a:picLocks noChangeAspect="1"/>
          </p:cNvPicPr>
          <p:nvPr/>
        </p:nvPicPr>
        <p:blipFill>
          <a:blip r:embed="rId2"/>
          <a:stretch>
            <a:fillRect/>
          </a:stretch>
        </p:blipFill>
        <p:spPr>
          <a:xfrm>
            <a:off x="1285852" y="1841696"/>
            <a:ext cx="6615414" cy="4087634"/>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smtClean="0"/>
              <a:t>24. מה הקשר בין כפר מנחם לכפר ורבורג</a:t>
            </a:r>
            <a:endParaRPr lang="en-US" dirty="0"/>
          </a:p>
        </p:txBody>
      </p:sp>
      <p:sp>
        <p:nvSpPr>
          <p:cNvPr id="3" name="מציין מיקום תוכן 2"/>
          <p:cNvSpPr>
            <a:spLocks noGrp="1"/>
          </p:cNvSpPr>
          <p:nvPr>
            <p:ph idx="1"/>
          </p:nvPr>
        </p:nvSpPr>
        <p:spPr/>
        <p:txBody>
          <a:bodyPr/>
          <a:lstStyle/>
          <a:p>
            <a:pPr marL="514350" indent="-514350" algn="r" rtl="1">
              <a:buAutoNum type="arabicPeriod"/>
            </a:pPr>
            <a:r>
              <a:rPr lang="he-IL" dirty="0" smtClean="0"/>
              <a:t>אנשי כפר ורבורג קדמו להתיישבות של אנשי כפר מנחם במקום הספציפי הזה אך הם נטשו אותו בשל הקשיים ועברו להתיישב בכפר ורבורג</a:t>
            </a:r>
          </a:p>
          <a:p>
            <a:pPr marL="514350" indent="-514350" algn="r" rtl="1">
              <a:buAutoNum type="arabicPeriod"/>
            </a:pPr>
            <a:r>
              <a:rPr lang="he-IL" dirty="0" smtClean="0"/>
              <a:t>כפר מנחם מוכר לכפר ורבורג ביצים בעוד כפר ורבורג מוכר לכפר מנחם תפוזים</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pPr algn="r"/>
            <a:endParaRPr lang="en-US" sz="3200" dirty="0"/>
          </a:p>
        </p:txBody>
      </p:sp>
      <p:sp>
        <p:nvSpPr>
          <p:cNvPr id="3" name="מציין מיקום תוכן 2"/>
          <p:cNvSpPr>
            <a:spLocks noGrp="1"/>
          </p:cNvSpPr>
          <p:nvPr>
            <p:ph idx="1"/>
          </p:nvPr>
        </p:nvSpPr>
        <p:spPr/>
        <p:txBody>
          <a:bodyPr/>
          <a:lstStyle/>
          <a:p>
            <a:pPr algn="r" rtl="1">
              <a:buNone/>
            </a:pPr>
            <a:r>
              <a:rPr lang="he-IL" dirty="0"/>
              <a:t>אנשי כפר ורבורג קדמו להתיישבות של אנשי </a:t>
            </a:r>
            <a:r>
              <a:rPr lang="he-IL" dirty="0" smtClean="0"/>
              <a:t>כפר </a:t>
            </a:r>
          </a:p>
          <a:p>
            <a:pPr algn="r" rtl="1">
              <a:buNone/>
            </a:pPr>
            <a:r>
              <a:rPr lang="he-IL" dirty="0" smtClean="0"/>
              <a:t>מנחם </a:t>
            </a:r>
            <a:r>
              <a:rPr lang="he-IL" dirty="0"/>
              <a:t>במקום הספציפי הזה אך הם נטשו אותו בשל </a:t>
            </a:r>
            <a:endParaRPr lang="he-IL" dirty="0" smtClean="0"/>
          </a:p>
          <a:p>
            <a:pPr algn="r" rtl="1">
              <a:buNone/>
            </a:pPr>
            <a:r>
              <a:rPr lang="he-IL" dirty="0" smtClean="0"/>
              <a:t>הקשיים </a:t>
            </a:r>
            <a:r>
              <a:rPr lang="he-IL" dirty="0"/>
              <a:t>ועברו להתיישב בכפר </a:t>
            </a:r>
            <a:r>
              <a:rPr lang="he-IL" dirty="0" smtClean="0"/>
              <a:t>ורבורג.</a:t>
            </a:r>
            <a:r>
              <a:rPr lang="he-IL" dirty="0"/>
              <a:t/>
            </a:r>
            <a:br>
              <a:rPr lang="he-IL" dirty="0"/>
            </a:b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r" rtl="1"/>
            <a:r>
              <a:rPr lang="he-IL" dirty="0" smtClean="0"/>
              <a:t>25. איפה היה המיקום הראשוני של חומה </a:t>
            </a:r>
            <a:br>
              <a:rPr lang="he-IL" dirty="0" smtClean="0"/>
            </a:br>
            <a:r>
              <a:rPr lang="he-IL" dirty="0"/>
              <a:t> </a:t>
            </a:r>
            <a:r>
              <a:rPr lang="he-IL" dirty="0" smtClean="0"/>
              <a:t>     ומגדל:</a:t>
            </a:r>
            <a:endParaRPr lang="en-US" dirty="0"/>
          </a:p>
        </p:txBody>
      </p:sp>
      <p:sp>
        <p:nvSpPr>
          <p:cNvPr id="3" name="מציין מיקום תוכן 2"/>
          <p:cNvSpPr>
            <a:spLocks noGrp="1"/>
          </p:cNvSpPr>
          <p:nvPr>
            <p:ph idx="1"/>
          </p:nvPr>
        </p:nvSpPr>
        <p:spPr/>
        <p:txBody>
          <a:bodyPr/>
          <a:lstStyle/>
          <a:p>
            <a:pPr marL="514350" indent="-514350" algn="r" rtl="1">
              <a:buAutoNum type="arabicPeriod"/>
            </a:pPr>
            <a:r>
              <a:rPr lang="he-IL" dirty="0" smtClean="0"/>
              <a:t>במקום של המשחטה כיום</a:t>
            </a:r>
          </a:p>
          <a:p>
            <a:pPr marL="514350" indent="-514350" algn="r" rtl="1">
              <a:buAutoNum type="arabicPeriod"/>
            </a:pPr>
            <a:r>
              <a:rPr lang="he-IL" dirty="0" smtClean="0"/>
              <a:t>בפרלמנט</a:t>
            </a:r>
          </a:p>
          <a:p>
            <a:pPr marL="514350" indent="-514350" algn="r" rtl="1">
              <a:buAutoNum type="arabicPeriod"/>
            </a:pPr>
            <a:r>
              <a:rPr lang="he-IL" dirty="0" smtClean="0"/>
              <a:t>בהרחבה</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1"/>
            <a:r>
              <a:rPr lang="he-IL" dirty="0" smtClean="0"/>
              <a:t>במקום של המשחטה כיום</a:t>
            </a:r>
            <a:endParaRPr lang="en-US" dirty="0"/>
          </a:p>
        </p:txBody>
      </p:sp>
      <p:pic>
        <p:nvPicPr>
          <p:cNvPr id="6146" name="Picture 2"/>
          <p:cNvPicPr>
            <a:picLocks noGrp="1" noChangeAspect="1" noChangeArrowheads="1"/>
          </p:cNvPicPr>
          <p:nvPr>
            <p:ph idx="1"/>
          </p:nvPr>
        </p:nvPicPr>
        <p:blipFill>
          <a:blip r:embed="rId2"/>
          <a:srcRect/>
          <a:stretch>
            <a:fillRect/>
          </a:stretch>
        </p:blipFill>
        <p:spPr bwMode="auto">
          <a:xfrm>
            <a:off x="2195736" y="1988840"/>
            <a:ext cx="4518420" cy="4525963"/>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smtClean="0"/>
              <a:t>26. מה זה איזולציה:</a:t>
            </a:r>
            <a:endParaRPr lang="en-US" dirty="0"/>
          </a:p>
        </p:txBody>
      </p:sp>
      <p:sp>
        <p:nvSpPr>
          <p:cNvPr id="3" name="מציין מיקום תוכן 2"/>
          <p:cNvSpPr>
            <a:spLocks noGrp="1"/>
          </p:cNvSpPr>
          <p:nvPr>
            <p:ph idx="1"/>
          </p:nvPr>
        </p:nvSpPr>
        <p:spPr/>
        <p:txBody>
          <a:bodyPr/>
          <a:lstStyle/>
          <a:p>
            <a:pPr marL="514350" indent="-514350" algn="r" rtl="1">
              <a:buAutoNum type="arabicPeriod"/>
            </a:pPr>
            <a:r>
              <a:rPr lang="he-IL" dirty="0" smtClean="0"/>
              <a:t>בננה רקובה</a:t>
            </a:r>
          </a:p>
          <a:p>
            <a:pPr marL="514350" indent="-514350" algn="r" rtl="1">
              <a:buAutoNum type="arabicPeriod"/>
            </a:pPr>
            <a:r>
              <a:rPr lang="he-IL" dirty="0" smtClean="0"/>
              <a:t>סרט דביק</a:t>
            </a:r>
          </a:p>
          <a:p>
            <a:pPr marL="514350" indent="-514350" algn="r" rtl="1">
              <a:buAutoNum type="arabicPeriod"/>
            </a:pPr>
            <a:r>
              <a:rPr lang="he-IL" dirty="0" smtClean="0"/>
              <a:t>מבנה שהוכשר לבידוד של ילדים חולים</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smtClean="0"/>
              <a:t>3. מהו ה"שמרטף" שהיה בבית ילדים:</a:t>
            </a:r>
            <a:endParaRPr lang="en-US" dirty="0"/>
          </a:p>
        </p:txBody>
      </p:sp>
      <p:sp>
        <p:nvSpPr>
          <p:cNvPr id="3" name="מציין מיקום תוכן 2"/>
          <p:cNvSpPr>
            <a:spLocks noGrp="1"/>
          </p:cNvSpPr>
          <p:nvPr>
            <p:ph idx="1"/>
          </p:nvPr>
        </p:nvSpPr>
        <p:spPr/>
        <p:txBody>
          <a:bodyPr/>
          <a:lstStyle/>
          <a:p>
            <a:pPr marL="514350" indent="-514350" algn="r" rtl="1">
              <a:buAutoNum type="arabicPeriod"/>
            </a:pPr>
            <a:r>
              <a:rPr lang="he-IL" dirty="0" smtClean="0"/>
              <a:t>בייביסיטר </a:t>
            </a:r>
            <a:r>
              <a:rPr lang="he-IL" dirty="0"/>
              <a:t>להשגחה על הילדים כשההורים הלכו לשיחת קיבוץ</a:t>
            </a:r>
            <a:endParaRPr lang="he-IL" dirty="0" smtClean="0"/>
          </a:p>
          <a:p>
            <a:pPr marL="514350" indent="-514350" algn="r" rtl="1">
              <a:buAutoNum type="arabicPeriod"/>
            </a:pPr>
            <a:r>
              <a:rPr lang="he-IL" dirty="0"/>
              <a:t>מערכת אינטרקום לקרוא לשומרת לילה שישבה בבית </a:t>
            </a:r>
            <a:r>
              <a:rPr lang="he-IL" dirty="0" smtClean="0"/>
              <a:t>תינוקות</a:t>
            </a:r>
          </a:p>
          <a:p>
            <a:pPr marL="514350" indent="-514350" algn="r" rtl="1">
              <a:buAutoNum type="arabicPeriod"/>
            </a:pPr>
            <a:r>
              <a:rPr lang="he-IL" dirty="0"/>
              <a:t>בנות ה"מוסד החינוכי" (צפית כיום),שעבדו אחרי הלימודים בבתי הילדים</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smtClean="0"/>
              <a:t>מבנה שהוכשר לבידוד של ילדים חולים</a:t>
            </a:r>
            <a:endParaRPr lang="en-US" dirty="0"/>
          </a:p>
        </p:txBody>
      </p:sp>
      <p:sp>
        <p:nvSpPr>
          <p:cNvPr id="3" name="מציין מיקום תוכן 2"/>
          <p:cNvSpPr>
            <a:spLocks noGrp="1"/>
          </p:cNvSpPr>
          <p:nvPr>
            <p:ph idx="1"/>
          </p:nvPr>
        </p:nvSpPr>
        <p:spPr/>
        <p:txBody>
          <a:bodyPr>
            <a:normAutofit fontScale="92500" lnSpcReduction="20000"/>
          </a:bodyPr>
          <a:lstStyle/>
          <a:p>
            <a:pPr algn="r" rtl="1"/>
            <a:r>
              <a:rPr lang="he-IL" dirty="0" smtClean="0"/>
              <a:t>בקיבוץ של פעם היו שולחים ילד חולה לבית ששימש </a:t>
            </a:r>
            <a:r>
              <a:rPr lang="he-IL" dirty="0" err="1" smtClean="0"/>
              <a:t>ל"ארוח</a:t>
            </a:r>
            <a:r>
              <a:rPr lang="he-IL" dirty="0" smtClean="0"/>
              <a:t>"</a:t>
            </a:r>
            <a:r>
              <a:rPr lang="he-IL" dirty="0" err="1" smtClean="0"/>
              <a:t>, בד"כ</a:t>
            </a:r>
            <a:r>
              <a:rPr lang="he-IL" dirty="0" smtClean="0"/>
              <a:t> למספר ימים (עד להחלמה). הטיפול נעשה ע"י מטפלת החולים של הקיבוץ.</a:t>
            </a:r>
          </a:p>
          <a:p>
            <a:pPr algn="r" rtl="1"/>
            <a:r>
              <a:rPr lang="he-IL" dirty="0" smtClean="0"/>
              <a:t>לתקופת האיזולציה, בנוסף למחלה הרשמית וסבלותיה, הייתה תמיד תוספת מייאשת: שעמום נוראי...</a:t>
            </a:r>
          </a:p>
          <a:p>
            <a:pPr algn="r" rtl="1"/>
            <a:r>
              <a:rPr lang="he-IL" dirty="0" smtClean="0"/>
              <a:t>רק להורים היה מותר לבקר את ילדיהם אחר הצהריים וקצת לעודדם ולפנקם ואפילו לצאת איתם לטיול קצר אם המצב אפשר (וגם אז היה עליהם, ההורים, ללבוש חלוק לבן וסטרילי כדי להפחית את סכנת ההידבקות למינימום...)</a:t>
            </a:r>
          </a:p>
          <a:p>
            <a:pPr algn="r" rtl="1">
              <a:buNone/>
            </a:pPr>
            <a:endParaRPr lang="he-IL"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r" rtl="1"/>
            <a:r>
              <a:rPr lang="he-IL" dirty="0" smtClean="0"/>
              <a:t>27. מה היה ביה"ס האלה לפני שהפך לבי"ס</a:t>
            </a:r>
            <a:endParaRPr lang="en-US" dirty="0"/>
          </a:p>
        </p:txBody>
      </p:sp>
      <p:sp>
        <p:nvSpPr>
          <p:cNvPr id="3" name="מציין מיקום תוכן 2"/>
          <p:cNvSpPr>
            <a:spLocks noGrp="1"/>
          </p:cNvSpPr>
          <p:nvPr>
            <p:ph idx="1"/>
          </p:nvPr>
        </p:nvSpPr>
        <p:spPr/>
        <p:txBody>
          <a:bodyPr/>
          <a:lstStyle/>
          <a:p>
            <a:pPr marL="514350" indent="-514350" algn="r" rtl="1">
              <a:buAutoNum type="arabicPeriod"/>
            </a:pPr>
            <a:r>
              <a:rPr lang="he-IL" dirty="0" smtClean="0"/>
              <a:t>משחטה</a:t>
            </a:r>
          </a:p>
          <a:p>
            <a:pPr marL="514350" indent="-514350" algn="r" rtl="1">
              <a:buAutoNum type="arabicPeriod"/>
            </a:pPr>
            <a:r>
              <a:rPr lang="he-IL" dirty="0" smtClean="0"/>
              <a:t>אולם ספורט</a:t>
            </a:r>
          </a:p>
          <a:p>
            <a:pPr marL="514350" indent="-514350" algn="r" rtl="1">
              <a:buAutoNum type="arabicPeriod"/>
            </a:pPr>
            <a:r>
              <a:rPr lang="he-IL" dirty="0" smtClean="0"/>
              <a:t>חדר אוכל</a:t>
            </a:r>
          </a:p>
          <a:p>
            <a:pPr marL="514350" indent="-514350" algn="r" rtl="1">
              <a:buAutoNum type="arabicPeriod"/>
            </a:pPr>
            <a:r>
              <a:rPr lang="he-IL" dirty="0" smtClean="0"/>
              <a:t>בית קולנוע</a:t>
            </a:r>
          </a:p>
          <a:p>
            <a:pPr marL="514350" indent="-514350" algn="r" rtl="1">
              <a:buAutoNum type="arabicPeriod"/>
            </a:pPr>
            <a:r>
              <a:rPr lang="he-IL" dirty="0" smtClean="0"/>
              <a:t>מוזיאון השפלה</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796908"/>
          </a:xfrm>
        </p:spPr>
        <p:txBody>
          <a:bodyPr>
            <a:normAutofit/>
          </a:bodyPr>
          <a:lstStyle/>
          <a:p>
            <a:r>
              <a:rPr lang="he-IL" sz="4000" dirty="0" smtClean="0"/>
              <a:t> נכון! מוזיאון השפלה</a:t>
            </a:r>
            <a:endParaRPr lang="en-US" sz="4000" dirty="0"/>
          </a:p>
        </p:txBody>
      </p:sp>
      <p:pic>
        <p:nvPicPr>
          <p:cNvPr id="4" name="תמונה 3"/>
          <p:cNvPicPr>
            <a:picLocks noChangeAspect="1"/>
          </p:cNvPicPr>
          <p:nvPr/>
        </p:nvPicPr>
        <p:blipFill>
          <a:blip r:embed="rId2"/>
          <a:stretch>
            <a:fillRect/>
          </a:stretch>
        </p:blipFill>
        <p:spPr>
          <a:xfrm>
            <a:off x="0" y="1071546"/>
            <a:ext cx="4506426" cy="2567928"/>
          </a:xfrm>
          <a:prstGeom prst="rect">
            <a:avLst/>
          </a:prstGeom>
        </p:spPr>
      </p:pic>
      <p:pic>
        <p:nvPicPr>
          <p:cNvPr id="3074" name="Picture 2"/>
          <p:cNvPicPr>
            <a:picLocks noGrp="1" noChangeAspect="1" noChangeArrowheads="1"/>
          </p:cNvPicPr>
          <p:nvPr>
            <p:ph idx="1"/>
          </p:nvPr>
        </p:nvPicPr>
        <p:blipFill>
          <a:blip r:embed="rId3"/>
          <a:srcRect/>
          <a:stretch>
            <a:fillRect/>
          </a:stretch>
        </p:blipFill>
        <p:spPr bwMode="auto">
          <a:xfrm>
            <a:off x="3929058" y="3286124"/>
            <a:ext cx="5033418" cy="3357586"/>
          </a:xfrm>
          <a:prstGeom prst="rect">
            <a:avLst/>
          </a:prstGeom>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r" rtl="1"/>
            <a:r>
              <a:rPr lang="he-IL" dirty="0" smtClean="0"/>
              <a:t>28. למה שימשה הקרוסלה מול גבע א' היום </a:t>
            </a:r>
            <a:br>
              <a:rPr lang="he-IL" dirty="0" smtClean="0"/>
            </a:br>
            <a:r>
              <a:rPr lang="he-IL" dirty="0"/>
              <a:t> </a:t>
            </a:r>
            <a:r>
              <a:rPr lang="he-IL" dirty="0" smtClean="0"/>
              <a:t>     לפני שהפכה לקרוסלה:</a:t>
            </a:r>
            <a:endParaRPr lang="en-US" dirty="0"/>
          </a:p>
        </p:txBody>
      </p:sp>
      <p:sp>
        <p:nvSpPr>
          <p:cNvPr id="3" name="מציין מיקום תוכן 2"/>
          <p:cNvSpPr>
            <a:spLocks noGrp="1"/>
          </p:cNvSpPr>
          <p:nvPr>
            <p:ph idx="1"/>
          </p:nvPr>
        </p:nvSpPr>
        <p:spPr/>
        <p:txBody>
          <a:bodyPr/>
          <a:lstStyle/>
          <a:p>
            <a:pPr marL="514350" indent="-514350" algn="r" rtl="1">
              <a:buAutoNum type="arabicPeriod"/>
            </a:pPr>
            <a:r>
              <a:rPr lang="he-IL" dirty="0" smtClean="0"/>
              <a:t>להעיף אנשים לשמיים</a:t>
            </a:r>
          </a:p>
          <a:p>
            <a:pPr marL="514350" indent="-514350" algn="r" rtl="1">
              <a:buAutoNum type="arabicPeriod"/>
            </a:pPr>
            <a:r>
              <a:rPr lang="he-IL" dirty="0" smtClean="0"/>
              <a:t>קרוסלה שקיבלנו </a:t>
            </a:r>
            <a:r>
              <a:rPr lang="he-IL" dirty="0" err="1" smtClean="0"/>
              <a:t>מהלונה</a:t>
            </a:r>
            <a:r>
              <a:rPr lang="he-IL" dirty="0" smtClean="0"/>
              <a:t> פארק</a:t>
            </a:r>
          </a:p>
          <a:p>
            <a:pPr marL="514350" indent="-514350" algn="r" rtl="1">
              <a:buAutoNum type="arabicPeriod"/>
            </a:pPr>
            <a:r>
              <a:rPr lang="he-IL" dirty="0" smtClean="0"/>
              <a:t>חליבת כבשים (</a:t>
            </a:r>
            <a:r>
              <a:rPr lang="he-IL" dirty="0" err="1" smtClean="0"/>
              <a:t>מחלוב</a:t>
            </a:r>
            <a:r>
              <a:rPr lang="he-IL" dirty="0" smtClean="0"/>
              <a:t> לחליבת כבשים)</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smtClean="0"/>
              <a:t>חליבת כבשים (</a:t>
            </a:r>
            <a:r>
              <a:rPr lang="he-IL" dirty="0" err="1" smtClean="0"/>
              <a:t>מחלוב</a:t>
            </a:r>
            <a:r>
              <a:rPr lang="he-IL" dirty="0" smtClean="0"/>
              <a:t> לחליבת כבשים)</a:t>
            </a:r>
            <a:endParaRPr lang="en-US" dirty="0"/>
          </a:p>
        </p:txBody>
      </p:sp>
      <p:pic>
        <p:nvPicPr>
          <p:cNvPr id="7170" name="Picture 2"/>
          <p:cNvPicPr>
            <a:picLocks noGrp="1" noChangeAspect="1" noChangeArrowheads="1"/>
          </p:cNvPicPr>
          <p:nvPr>
            <p:ph idx="1"/>
          </p:nvPr>
        </p:nvPicPr>
        <p:blipFill>
          <a:blip r:embed="rId2"/>
          <a:srcRect/>
          <a:stretch>
            <a:fillRect/>
          </a:stretch>
        </p:blipFill>
        <p:spPr bwMode="auto">
          <a:xfrm>
            <a:off x="4572000" y="1417638"/>
            <a:ext cx="4495790" cy="4525963"/>
          </a:xfrm>
          <a:prstGeom prst="rect">
            <a:avLst/>
          </a:prstGeom>
          <a:noFill/>
          <a:ln w="9525">
            <a:noFill/>
            <a:miter lim="800000"/>
            <a:headEnd/>
            <a:tailEnd/>
          </a:ln>
          <a:effectLst/>
        </p:spPr>
      </p:pic>
      <p:pic>
        <p:nvPicPr>
          <p:cNvPr id="3" name="תמונה 2"/>
          <p:cNvPicPr>
            <a:picLocks noChangeAspect="1"/>
          </p:cNvPicPr>
          <p:nvPr/>
        </p:nvPicPr>
        <p:blipFill>
          <a:blip r:embed="rId3"/>
          <a:stretch>
            <a:fillRect/>
          </a:stretch>
        </p:blipFill>
        <p:spPr>
          <a:xfrm>
            <a:off x="163153" y="2560638"/>
            <a:ext cx="4375400" cy="2671317"/>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r" rtl="1"/>
            <a:r>
              <a:rPr lang="he-IL" dirty="0" smtClean="0"/>
              <a:t>29. עד מתי הייתה הלינה המשותפת בכפר </a:t>
            </a:r>
            <a:br>
              <a:rPr lang="he-IL" dirty="0" smtClean="0"/>
            </a:br>
            <a:r>
              <a:rPr lang="he-IL" dirty="0"/>
              <a:t> </a:t>
            </a:r>
            <a:r>
              <a:rPr lang="he-IL" dirty="0" smtClean="0"/>
              <a:t>     מנחם:</a:t>
            </a:r>
            <a:endParaRPr lang="en-US" dirty="0"/>
          </a:p>
        </p:txBody>
      </p:sp>
      <p:sp>
        <p:nvSpPr>
          <p:cNvPr id="3" name="מציין מיקום תוכן 2"/>
          <p:cNvSpPr>
            <a:spLocks noGrp="1"/>
          </p:cNvSpPr>
          <p:nvPr>
            <p:ph idx="1"/>
          </p:nvPr>
        </p:nvSpPr>
        <p:spPr/>
        <p:txBody>
          <a:bodyPr/>
          <a:lstStyle/>
          <a:p>
            <a:pPr marL="514350" indent="-514350" algn="r" rtl="1">
              <a:buAutoNum type="arabicPeriod"/>
            </a:pPr>
            <a:r>
              <a:rPr lang="he-IL" dirty="0" smtClean="0"/>
              <a:t>עד היום (הלוואי </a:t>
            </a:r>
            <a:r>
              <a:rPr lang="he-IL" dirty="0" smtClean="0">
                <a:sym typeface="Wingdings" pitchFamily="2" charset="2"/>
              </a:rPr>
              <a:t>)</a:t>
            </a:r>
          </a:p>
          <a:p>
            <a:pPr marL="514350" indent="-514350" algn="r" rtl="1">
              <a:buAutoNum type="arabicPeriod"/>
            </a:pPr>
            <a:r>
              <a:rPr lang="he-IL" dirty="0" smtClean="0">
                <a:sym typeface="Wingdings" pitchFamily="2" charset="2"/>
              </a:rPr>
              <a:t>עד 1988/1989</a:t>
            </a:r>
          </a:p>
          <a:p>
            <a:pPr marL="514350" indent="-514350" algn="r" rtl="1">
              <a:buAutoNum type="arabicPeriod"/>
            </a:pPr>
            <a:r>
              <a:rPr lang="he-IL" dirty="0" smtClean="0">
                <a:sym typeface="Wingdings" pitchFamily="2" charset="2"/>
              </a:rPr>
              <a:t>רוצים להחזירה לתוקף!!!</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הלינה המשותפת הייתה בכפר מנחם עד 1988/1989</a:t>
            </a:r>
            <a:endParaRPr lang="en-US" dirty="0"/>
          </a:p>
        </p:txBody>
      </p:sp>
      <p:pic>
        <p:nvPicPr>
          <p:cNvPr id="4" name="מציין מיקום תוכן 3" descr="lina3.jpg"/>
          <p:cNvPicPr>
            <a:picLocks noGrp="1" noChangeAspect="1"/>
          </p:cNvPicPr>
          <p:nvPr>
            <p:ph idx="1"/>
          </p:nvPr>
        </p:nvPicPr>
        <p:blipFill>
          <a:blip r:embed="rId2"/>
          <a:stretch>
            <a:fillRect/>
          </a:stretch>
        </p:blipFill>
        <p:spPr>
          <a:xfrm>
            <a:off x="714348" y="1428736"/>
            <a:ext cx="2028825" cy="2257425"/>
          </a:xfrm>
        </p:spPr>
      </p:pic>
      <p:sp>
        <p:nvSpPr>
          <p:cNvPr id="5" name="הסבר אליפטי 4"/>
          <p:cNvSpPr/>
          <p:nvPr/>
        </p:nvSpPr>
        <p:spPr>
          <a:xfrm rot="2228945">
            <a:off x="3143240" y="1857364"/>
            <a:ext cx="1357322" cy="135732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smtClean="0"/>
              <a:t>ממש לא כך</a:t>
            </a:r>
            <a:endParaRPr lang="en-US" dirty="0"/>
          </a:p>
        </p:txBody>
      </p:sp>
      <p:pic>
        <p:nvPicPr>
          <p:cNvPr id="6" name="תמונה 5" descr="lina4.jpg"/>
          <p:cNvPicPr>
            <a:picLocks noChangeAspect="1"/>
          </p:cNvPicPr>
          <p:nvPr/>
        </p:nvPicPr>
        <p:blipFill>
          <a:blip r:embed="rId3"/>
          <a:stretch>
            <a:fillRect/>
          </a:stretch>
        </p:blipFill>
        <p:spPr>
          <a:xfrm>
            <a:off x="948812" y="4409613"/>
            <a:ext cx="2438400" cy="1666875"/>
          </a:xfrm>
          <a:prstGeom prst="rect">
            <a:avLst/>
          </a:prstGeom>
        </p:spPr>
      </p:pic>
      <p:pic>
        <p:nvPicPr>
          <p:cNvPr id="7" name="תמונה 6" descr="lina1.jpg"/>
          <p:cNvPicPr>
            <a:picLocks noChangeAspect="1"/>
          </p:cNvPicPr>
          <p:nvPr/>
        </p:nvPicPr>
        <p:blipFill>
          <a:blip r:embed="rId4"/>
          <a:stretch>
            <a:fillRect/>
          </a:stretch>
        </p:blipFill>
        <p:spPr>
          <a:xfrm>
            <a:off x="4572000" y="3143248"/>
            <a:ext cx="3810000" cy="2857500"/>
          </a:xfrm>
          <a:prstGeom prst="rect">
            <a:avLst/>
          </a:prstGeom>
        </p:spPr>
      </p:pic>
      <p:sp>
        <p:nvSpPr>
          <p:cNvPr id="12" name="מלבן 11"/>
          <p:cNvSpPr/>
          <p:nvPr/>
        </p:nvSpPr>
        <p:spPr>
          <a:xfrm>
            <a:off x="2369313" y="2967335"/>
            <a:ext cx="440537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יותר בכיוון הזה</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pPr algn="r" rtl="1"/>
            <a:r>
              <a:rPr lang="he-IL" sz="3600" dirty="0" smtClean="0"/>
              <a:t>30. הגרעין הראשון של כפר מנחם נקרא אמריקה </a:t>
            </a:r>
            <a:br>
              <a:rPr lang="he-IL" sz="3600" dirty="0" smtClean="0"/>
            </a:br>
            <a:r>
              <a:rPr lang="he-IL" sz="3600" dirty="0"/>
              <a:t> </a:t>
            </a:r>
            <a:r>
              <a:rPr lang="he-IL" sz="3600" dirty="0" smtClean="0"/>
              <a:t>     </a:t>
            </a:r>
            <a:r>
              <a:rPr lang="he-IL" sz="3600" dirty="0" err="1" smtClean="0"/>
              <a:t>כרי"ת</a:t>
            </a:r>
            <a:r>
              <a:rPr lang="he-IL" sz="3600" dirty="0" smtClean="0"/>
              <a:t>. מה הם ראשי התיבות של </a:t>
            </a:r>
            <a:r>
              <a:rPr lang="he-IL" sz="3600" dirty="0" err="1" smtClean="0"/>
              <a:t>כרי"ת</a:t>
            </a:r>
            <a:r>
              <a:rPr lang="he-IL" sz="3600" dirty="0" smtClean="0"/>
              <a:t>:</a:t>
            </a:r>
            <a:endParaRPr lang="en-US" sz="3600" dirty="0"/>
          </a:p>
        </p:txBody>
      </p:sp>
      <p:sp>
        <p:nvSpPr>
          <p:cNvPr id="3" name="מציין מיקום תוכן 2"/>
          <p:cNvSpPr>
            <a:spLocks noGrp="1"/>
          </p:cNvSpPr>
          <p:nvPr>
            <p:ph idx="1"/>
          </p:nvPr>
        </p:nvSpPr>
        <p:spPr/>
        <p:txBody>
          <a:bodyPr/>
          <a:lstStyle/>
          <a:p>
            <a:pPr marL="514350" indent="-514350" algn="r" rtl="1">
              <a:buAutoNum type="arabicPeriod"/>
            </a:pPr>
            <a:r>
              <a:rPr lang="he-IL" dirty="0" smtClean="0"/>
              <a:t>כת רווקים יהיו תמיד</a:t>
            </a:r>
          </a:p>
          <a:p>
            <a:pPr marL="514350" indent="-514350" algn="r" rtl="1">
              <a:buAutoNum type="arabicPeriod"/>
            </a:pPr>
            <a:r>
              <a:rPr lang="he-IL" dirty="0" smtClean="0"/>
              <a:t>כבדי רגליים יישארו תמיד</a:t>
            </a:r>
          </a:p>
          <a:p>
            <a:pPr marL="514350" indent="-514350" algn="r" rtl="1">
              <a:buAutoNum type="arabicPeriod"/>
            </a:pPr>
            <a:r>
              <a:rPr lang="he-IL" dirty="0" smtClean="0"/>
              <a:t>כחולי ראש יישארו תמיד</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pPr algn="r" rtl="1"/>
            <a:endParaRPr lang="en-US" sz="3200" dirty="0"/>
          </a:p>
        </p:txBody>
      </p:sp>
      <p:sp>
        <p:nvSpPr>
          <p:cNvPr id="3" name="מציין מיקום תוכן 2"/>
          <p:cNvSpPr>
            <a:spLocks noGrp="1"/>
          </p:cNvSpPr>
          <p:nvPr>
            <p:ph idx="1"/>
          </p:nvPr>
        </p:nvSpPr>
        <p:spPr/>
        <p:txBody>
          <a:bodyPr/>
          <a:lstStyle/>
          <a:p>
            <a:pPr algn="ctr">
              <a:buNone/>
            </a:pPr>
            <a:r>
              <a:rPr lang="he-IL" dirty="0"/>
              <a:t>ראשוני הקיבוץ, גרעין "כרית" </a:t>
            </a:r>
            <a:endParaRPr lang="he-IL" dirty="0" smtClean="0"/>
          </a:p>
          <a:p>
            <a:pPr algn="ctr">
              <a:buNone/>
            </a:pPr>
            <a:r>
              <a:rPr lang="he-IL" dirty="0" smtClean="0"/>
              <a:t>ראשי </a:t>
            </a:r>
            <a:r>
              <a:rPr lang="he-IL" dirty="0"/>
              <a:t>תיבות של: כת רווקים יהיו </a:t>
            </a:r>
            <a:r>
              <a:rPr lang="he-IL" dirty="0" smtClean="0"/>
              <a:t>תמיד</a:t>
            </a:r>
          </a:p>
          <a:p>
            <a:pPr algn="ctr">
              <a:buNone/>
            </a:pPr>
            <a:r>
              <a:rPr lang="he-IL" dirty="0" smtClean="0"/>
              <a:t> </a:t>
            </a:r>
            <a:r>
              <a:rPr lang="he-IL" dirty="0"/>
              <a:t>הגיעו לישראל מפולין, באפריל </a:t>
            </a:r>
            <a:r>
              <a:rPr lang="he-IL" dirty="0" smtClean="0"/>
              <a:t>1932</a:t>
            </a:r>
            <a:r>
              <a:rPr lang="en-US" dirty="0" smtClean="0"/>
              <a:t/>
            </a:r>
            <a:br>
              <a:rPr lang="en-US" dirty="0" smtClean="0"/>
            </a:br>
            <a:r>
              <a:rPr lang="he-IL" dirty="0" smtClean="0">
                <a:solidFill>
                  <a:srgbClr val="FF0000"/>
                </a:solidFill>
              </a:rPr>
              <a:t>אם הגענו כבר לדור רביעי סימן שלא נשארו רווקים...</a:t>
            </a:r>
            <a:r>
              <a:rPr lang="he-IL" dirty="0"/>
              <a:t>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00034" y="142852"/>
            <a:ext cx="8229600" cy="571504"/>
          </a:xfrm>
        </p:spPr>
        <p:txBody>
          <a:bodyPr>
            <a:normAutofit/>
          </a:bodyPr>
          <a:lstStyle/>
          <a:p>
            <a:pPr algn="r"/>
            <a:r>
              <a:rPr lang="he-IL" sz="2800" dirty="0" smtClean="0"/>
              <a:t>מערכת </a:t>
            </a:r>
            <a:r>
              <a:rPr lang="he-IL" sz="2800" dirty="0"/>
              <a:t>אינטרקום לקרוא לשומרת לילה </a:t>
            </a:r>
            <a:r>
              <a:rPr lang="he-IL" sz="2800" dirty="0" smtClean="0"/>
              <a:t>שישבה בבית תינוקות</a:t>
            </a:r>
            <a:endParaRPr lang="en-US" sz="2800" dirty="0"/>
          </a:p>
        </p:txBody>
      </p:sp>
      <p:pic>
        <p:nvPicPr>
          <p:cNvPr id="3076" name="Picture 4"/>
          <p:cNvPicPr>
            <a:picLocks noGrp="1" noChangeAspect="1" noChangeArrowheads="1"/>
          </p:cNvPicPr>
          <p:nvPr>
            <p:ph idx="1"/>
          </p:nvPr>
        </p:nvPicPr>
        <p:blipFill>
          <a:blip r:embed="rId2"/>
          <a:srcRect/>
          <a:stretch>
            <a:fillRect/>
          </a:stretch>
        </p:blipFill>
        <p:spPr bwMode="auto">
          <a:xfrm>
            <a:off x="340576" y="706520"/>
            <a:ext cx="5939274" cy="4357811"/>
          </a:xfrm>
          <a:prstGeom prst="rect">
            <a:avLst/>
          </a:prstGeom>
          <a:noFill/>
          <a:ln w="9525">
            <a:noFill/>
            <a:miter lim="800000"/>
            <a:headEnd/>
            <a:tailEnd/>
          </a:ln>
          <a:effectLst/>
        </p:spPr>
      </p:pic>
      <p:pic>
        <p:nvPicPr>
          <p:cNvPr id="18" name="Picture 2"/>
          <p:cNvPicPr>
            <a:picLocks noChangeAspect="1" noChangeArrowheads="1"/>
          </p:cNvPicPr>
          <p:nvPr/>
        </p:nvPicPr>
        <p:blipFill>
          <a:blip r:embed="rId3"/>
          <a:srcRect/>
          <a:stretch>
            <a:fillRect/>
          </a:stretch>
        </p:blipFill>
        <p:spPr bwMode="auto">
          <a:xfrm>
            <a:off x="5169602" y="4696729"/>
            <a:ext cx="3843337" cy="1862540"/>
          </a:xfrm>
          <a:prstGeom prst="rect">
            <a:avLst/>
          </a:prstGeom>
          <a:noFill/>
          <a:ln w="9525">
            <a:noFill/>
            <a:miter lim="800000"/>
            <a:headEnd/>
            <a:tailEnd/>
          </a:ln>
          <a:effectLst/>
        </p:spPr>
      </p:pic>
      <p:sp>
        <p:nvSpPr>
          <p:cNvPr id="19" name="TextBox 18"/>
          <p:cNvSpPr txBox="1"/>
          <p:nvPr/>
        </p:nvSpPr>
        <p:spPr>
          <a:xfrm>
            <a:off x="124631" y="4981668"/>
            <a:ext cx="5044971" cy="646331"/>
          </a:xfrm>
          <a:prstGeom prst="rect">
            <a:avLst/>
          </a:prstGeom>
          <a:noFill/>
        </p:spPr>
        <p:txBody>
          <a:bodyPr wrap="square" rtlCol="0">
            <a:spAutoFit/>
          </a:bodyPr>
          <a:lstStyle/>
          <a:p>
            <a:pPr algn="ctr"/>
            <a:r>
              <a:rPr lang="he-IL" dirty="0" smtClean="0">
                <a:ln w="0"/>
                <a:effectLst>
                  <a:outerShdw blurRad="38100" dist="19050" dir="2700000" algn="tl" rotWithShape="0">
                    <a:schemeClr val="dk1">
                      <a:alpha val="40000"/>
                    </a:schemeClr>
                  </a:outerShdw>
                </a:effectLst>
              </a:rPr>
              <a:t>אנט שור ז"ל מחזיקה את נטע גולדברג וברקע השמרטף</a:t>
            </a:r>
            <a:endParaRPr lang="en-US" dirty="0" smtClean="0">
              <a:ln w="0"/>
              <a:effectLst>
                <a:outerShdw blurRad="38100" dist="19050" dir="2700000" algn="tl" rotWithShape="0">
                  <a:schemeClr val="dk1">
                    <a:alpha val="40000"/>
                  </a:schemeClr>
                </a:outerShdw>
              </a:effectLst>
            </a:endParaRPr>
          </a:p>
          <a:p>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4" name="מחבר חץ ישר 3"/>
          <p:cNvCxnSpPr/>
          <p:nvPr/>
        </p:nvCxnSpPr>
        <p:spPr>
          <a:xfrm flipH="1">
            <a:off x="6804248" y="3501008"/>
            <a:ext cx="1179601" cy="141174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236296" y="3131676"/>
            <a:ext cx="1656184" cy="369332"/>
          </a:xfrm>
          <a:prstGeom prst="rect">
            <a:avLst/>
          </a:prstGeom>
          <a:noFill/>
        </p:spPr>
        <p:txBody>
          <a:bodyPr wrap="square" rtlCol="1">
            <a:spAutoFit/>
          </a:bodyPr>
          <a:lstStyle/>
          <a:p>
            <a:r>
              <a:rPr lang="he-IL" dirty="0" smtClean="0"/>
              <a:t>ה"שמרטף"</a:t>
            </a:r>
            <a:endParaRPr lang="he-I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r" rtl="1"/>
            <a:r>
              <a:rPr lang="he-IL" dirty="0" smtClean="0"/>
              <a:t>4. איך נקרא ה"מבנה" הראשון בו גרו </a:t>
            </a:r>
            <a:br>
              <a:rPr lang="he-IL" dirty="0" smtClean="0"/>
            </a:br>
            <a:r>
              <a:rPr lang="he-IL" dirty="0"/>
              <a:t> </a:t>
            </a:r>
            <a:r>
              <a:rPr lang="he-IL" dirty="0" smtClean="0"/>
              <a:t>   המתיישבים הראשונים של כפר מנחם:</a:t>
            </a:r>
            <a:endParaRPr lang="en-US" dirty="0"/>
          </a:p>
        </p:txBody>
      </p:sp>
      <p:sp>
        <p:nvSpPr>
          <p:cNvPr id="3" name="מציין מיקום תוכן 2"/>
          <p:cNvSpPr>
            <a:spLocks noGrp="1"/>
          </p:cNvSpPr>
          <p:nvPr>
            <p:ph idx="1"/>
          </p:nvPr>
        </p:nvSpPr>
        <p:spPr/>
        <p:txBody>
          <a:bodyPr/>
          <a:lstStyle/>
          <a:p>
            <a:pPr marL="514350" indent="-514350" algn="r" rtl="1">
              <a:buAutoNum type="arabicPeriod"/>
            </a:pPr>
            <a:r>
              <a:rPr lang="he-IL" dirty="0" smtClean="0"/>
              <a:t>צריף פיני</a:t>
            </a:r>
          </a:p>
          <a:p>
            <a:pPr marL="514350" indent="-514350" algn="r" rtl="1">
              <a:buAutoNum type="arabicPeriod"/>
            </a:pPr>
            <a:r>
              <a:rPr lang="he-IL" dirty="0" smtClean="0"/>
              <a:t>צריף שוודי</a:t>
            </a:r>
          </a:p>
          <a:p>
            <a:pPr marL="514350" indent="-514350" algn="r" rtl="1">
              <a:buAutoNum type="arabicPeriod"/>
            </a:pPr>
            <a:r>
              <a:rPr lang="he-IL" dirty="0" err="1" smtClean="0"/>
              <a:t>וובל</a:t>
            </a:r>
            <a:r>
              <a:rPr lang="he-IL" dirty="0" smtClean="0"/>
              <a:t> </a:t>
            </a:r>
            <a:r>
              <a:rPr lang="en-US" dirty="0" smtClean="0"/>
              <a:t>VEBEL</a:t>
            </a:r>
            <a:endParaRPr lang="he-IL" dirty="0" smtClean="0"/>
          </a:p>
          <a:p>
            <a:pPr marL="514350" indent="-514350" algn="r" rtl="1">
              <a:buAutoNum type="arabicPeriod"/>
            </a:pPr>
            <a:r>
              <a:rPr lang="he-IL" dirty="0" smtClean="0"/>
              <a:t>רכטר</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1"/>
            <a:r>
              <a:rPr lang="he-IL" dirty="0" err="1" smtClean="0"/>
              <a:t>וובל</a:t>
            </a:r>
            <a:r>
              <a:rPr lang="he-IL" dirty="0" smtClean="0"/>
              <a:t> - </a:t>
            </a:r>
            <a:r>
              <a:rPr lang="en-US" dirty="0" smtClean="0"/>
              <a:t>VEBEL</a:t>
            </a:r>
            <a:endParaRPr lang="en-US" dirty="0"/>
          </a:p>
        </p:txBody>
      </p:sp>
      <p:sp>
        <p:nvSpPr>
          <p:cNvPr id="6" name="מציין מיקום תוכן 5"/>
          <p:cNvSpPr>
            <a:spLocks noGrp="1"/>
          </p:cNvSpPr>
          <p:nvPr>
            <p:ph idx="1"/>
          </p:nvPr>
        </p:nvSpPr>
        <p:spPr/>
        <p:txBody>
          <a:bodyPr/>
          <a:lstStyle/>
          <a:p>
            <a:pPr>
              <a:buNone/>
            </a:pPr>
            <a:endParaRPr lang="en-US" dirty="0"/>
          </a:p>
        </p:txBody>
      </p:sp>
      <p:pic>
        <p:nvPicPr>
          <p:cNvPr id="4" name="תמונה 3"/>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17638"/>
            <a:ext cx="5274310" cy="4323715"/>
          </a:xfrm>
          <a:prstGeom prst="rect">
            <a:avLst/>
          </a:prstGeom>
          <a:noFill/>
          <a:ln>
            <a:noFill/>
          </a:ln>
        </p:spPr>
      </p:pic>
      <p:pic>
        <p:nvPicPr>
          <p:cNvPr id="5122" name="Picture 2"/>
          <p:cNvPicPr>
            <a:picLocks noChangeAspect="1" noChangeArrowheads="1"/>
          </p:cNvPicPr>
          <p:nvPr/>
        </p:nvPicPr>
        <p:blipFill>
          <a:blip r:embed="rId3"/>
          <a:srcRect/>
          <a:stretch>
            <a:fillRect/>
          </a:stretch>
        </p:blipFill>
        <p:spPr bwMode="auto">
          <a:xfrm>
            <a:off x="5214942" y="4286256"/>
            <a:ext cx="3571900" cy="2407881"/>
          </a:xfrm>
          <a:prstGeom prst="rect">
            <a:avLst/>
          </a:prstGeom>
          <a:noFill/>
          <a:ln w="9525">
            <a:noFill/>
            <a:miter lim="800000"/>
            <a:headEnd/>
            <a:tailEnd/>
          </a:ln>
          <a:effectLst/>
        </p:spPr>
      </p:pic>
      <p:sp>
        <p:nvSpPr>
          <p:cNvPr id="8" name="חץ למטה 7"/>
          <p:cNvSpPr/>
          <p:nvPr/>
        </p:nvSpPr>
        <p:spPr>
          <a:xfrm>
            <a:off x="7500958" y="400050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43702" y="3357562"/>
            <a:ext cx="1714512"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a:r>
              <a:rPr lang="he-IL" sz="2000" b="1" dirty="0" smtClean="0">
                <a:ln w="0"/>
                <a:solidFill>
                  <a:schemeClr val="tx1"/>
                </a:solidFill>
                <a:effectLst>
                  <a:outerShdw blurRad="38100" dist="19050" dir="2700000" algn="tl" rotWithShape="0">
                    <a:schemeClr val="dk1">
                      <a:alpha val="40000"/>
                    </a:schemeClr>
                  </a:outerShdw>
                </a:effectLst>
              </a:rPr>
              <a:t>צריפים בבניה</a:t>
            </a:r>
            <a:endParaRPr lang="en-US" sz="2000" b="1"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576</TotalTime>
  <Words>1317</Words>
  <Application>Microsoft Office PowerPoint</Application>
  <PresentationFormat>‫הצגה על המסך (4:3)</PresentationFormat>
  <Paragraphs>198</Paragraphs>
  <Slides>68</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68</vt:i4>
      </vt:variant>
    </vt:vector>
  </HeadingPairs>
  <TitlesOfParts>
    <vt:vector size="73" baseType="lpstr">
      <vt:lpstr>Arial</vt:lpstr>
      <vt:lpstr>Calibri</vt:lpstr>
      <vt:lpstr>Times New Roman</vt:lpstr>
      <vt:lpstr>Wingdings</vt:lpstr>
      <vt:lpstr>ערכת נושא Office</vt:lpstr>
      <vt:lpstr>חידון כפר מנחם – יום הולדת 76  </vt:lpstr>
      <vt:lpstr>1. בת כמה כפר מנחם:</vt:lpstr>
      <vt:lpstr>כפר מנחם חוגגת השנה יום הולדת 76</vt:lpstr>
      <vt:lpstr>2. על שם מי נקרא כפר מנחם:</vt:lpstr>
      <vt:lpstr>כפר מנחם נקרא ע"ש מנחם אוסישקין</vt:lpstr>
      <vt:lpstr>3. מהו ה"שמרטף" שהיה בבית ילדים:</vt:lpstr>
      <vt:lpstr>מערכת אינטרקום לקרוא לשומרת לילה שישבה בבית תינוקות</vt:lpstr>
      <vt:lpstr>4. איך נקרא ה"מבנה" הראשון בו גרו      המתיישבים הראשונים של כפר מנחם:</vt:lpstr>
      <vt:lpstr>וובל - VEBEL</vt:lpstr>
      <vt:lpstr>5. מה היה השימוש האחרון של מבנה הפאב         לפני שהפך לפאב:</vt:lpstr>
      <vt:lpstr>מחסן אספקה קטנה</vt:lpstr>
      <vt:lpstr>6. מי היא המשפחה הראשונה אשר התיישבה     בהרחבה:</vt:lpstr>
      <vt:lpstr>משפחת דולגין:  ליאור, צביקה, עומר ותלם  </vt:lpstr>
      <vt:lpstr>כמה בתים מאוכלסים יש בהרחבה?</vt:lpstr>
      <vt:lpstr>מצגת של PowerPoint</vt:lpstr>
      <vt:lpstr>7. מיהו איש צבא בכיר שהיה תושב כפר מנחם      בשנות ה-60:</vt:lpstr>
      <vt:lpstr>רמטכ"ל דוד אלעזר(דדו)</vt:lpstr>
      <vt:lpstr>8. איזה בן קיבוץ היה השוטר מס' 1 (המפכ"ל):</vt:lpstr>
      <vt:lpstr>אסף חפץ </vt:lpstr>
      <vt:lpstr>9. את פרס יקיר התעשייה הקיבוצית לשנת      2015 קיבל השנה חבר קיבוץ בשם:</vt:lpstr>
      <vt:lpstr>חיים מילר. בן 95 שקם כל בוקר במרץ רב  לעבוד במפעל |(הלוואי עלינו מרץ כזה)</vt:lpstr>
      <vt:lpstr>חיים מילר </vt:lpstr>
      <vt:lpstr>מצגת של PowerPoint</vt:lpstr>
      <vt:lpstr>10. מה שם התינוקת הראשונה של כפר מנחם: רמז...למרות        שאתם בטח לא צריכים..ראו תמונה למטה:</vt:lpstr>
      <vt:lpstr>נירה שויאר:  </vt:lpstr>
      <vt:lpstr>נירה שויאר</vt:lpstr>
      <vt:lpstr>11. מה זה ציבורית:</vt:lpstr>
      <vt:lpstr>באמצע שולחן האכילה בחדר אוכל של פעם, עשויה פח אלומיניום או נירוסטה ניצבה לה שנים רבות הציבורית (כלבויניק) כלי קיבול מרכזי לשאריות האוכל של הסועדים. </vt:lpstr>
      <vt:lpstr>"ציבורית" – זר לא יבין זאת....</vt:lpstr>
      <vt:lpstr>12. מי קיבל את הכינוי פרימוס?:</vt:lpstr>
      <vt:lpstr>רווק שהצטרף לדירה בת חדר אחד של זוג</vt:lpstr>
      <vt:lpstr>13. מה זה שלישייה:</vt:lpstr>
      <vt:lpstr>נכון....3 סירים הנישאים ביד אחת שאיפשר לחברי הקיבוץ להביא אוכל הביתה או סתם שיהיה מקרר מלא מבלי לטרוח הרבה</vt:lpstr>
      <vt:lpstr>14. מהי שקית ה"פן":</vt:lpstr>
      <vt:lpstr>שקיות שהחברות המבוגרות היו מחזיקות קבוע בכיס "פן" יהיה משהו לקחת הביתה מחדר האוכל. </vt:lpstr>
      <vt:lpstr>15. מהו המונח מנוחה חופשית:</vt:lpstr>
      <vt:lpstr>מצגת של PowerPoint</vt:lpstr>
      <vt:lpstr>16. מה זה מטבח ילדים:</vt:lpstr>
      <vt:lpstr>מטבח בו בישלו אוכל לילדים בלבד</vt:lpstr>
      <vt:lpstr>17. מה היה הצ'ופר של ילדי הקיבוץ ביום שישי        בצהריים:</vt:lpstr>
      <vt:lpstr>שתי קוביות שוקולד</vt:lpstr>
      <vt:lpstr>18. איך קראו לראש משפחת אל עזי בתקופה        של עליית כפר מנחם על הקרקע:</vt:lpstr>
      <vt:lpstr>חאג' איסמעיל אל עזי</vt:lpstr>
      <vt:lpstr>19. איזה אירוע דרמטי קרה בכפר מנחם        במהלך מבצע "צוק איתן":</vt:lpstr>
      <vt:lpstr>טיל נפל על גג הרפת</vt:lpstr>
      <vt:lpstr>20. מהי בריכת מקורות:</vt:lpstr>
      <vt:lpstr>מאגר המים בכניסה לקיבוץ ליד ה"פרלמנט"</vt:lpstr>
      <vt:lpstr>21. איזה שתי בובות תלויות על האנטנה באוטו של        שלימהלה:</vt:lpstr>
      <vt:lpstr>האמת, לא ממש מוגדרות הבובות...נראה כמו דובונים?</vt:lpstr>
      <vt:lpstr>22. לבנה, דרור, איילה ורקפת הם:</vt:lpstr>
      <vt:lpstr>הכתות הראשונות שלמדו במוסד החינוכי בכפר מנחם. </vt:lpstr>
      <vt:lpstr>כיתה במוסד החינוכי בקיבוץ</vt:lpstr>
      <vt:lpstr>23. מה משותף לנשים הבאות:        תלמה הראל, ניצה גלאור, יהודית הליבני, גבי        מיינצר, אפרת פרנקל:</vt:lpstr>
      <vt:lpstr>שיחקו יחד בקבוצת כדור יד של כפר מנחם והיו אלופות המדינה 5 פעמים! מגיע להן מחיאות כפיים</vt:lpstr>
      <vt:lpstr>24. מה הקשר בין כפר מנחם לכפר ורבורג</vt:lpstr>
      <vt:lpstr>מצגת של PowerPoint</vt:lpstr>
      <vt:lpstr>25. איפה היה המיקום הראשוני של חומה        ומגדל:</vt:lpstr>
      <vt:lpstr>במקום של המשחטה כיום</vt:lpstr>
      <vt:lpstr>26. מה זה איזולציה:</vt:lpstr>
      <vt:lpstr>מבנה שהוכשר לבידוד של ילדים חולים</vt:lpstr>
      <vt:lpstr>27. מה היה ביה"ס האלה לפני שהפך לבי"ס</vt:lpstr>
      <vt:lpstr> נכון! מוזיאון השפלה</vt:lpstr>
      <vt:lpstr>28. למה שימשה הקרוסלה מול גבע א' היום        לפני שהפכה לקרוסלה:</vt:lpstr>
      <vt:lpstr>חליבת כבשים (מחלוב לחליבת כבשים)</vt:lpstr>
      <vt:lpstr>29. עד מתי הייתה הלינה המשותפת בכפר        מנחם:</vt:lpstr>
      <vt:lpstr>הלינה המשותפת הייתה בכפר מנחם עד 1988/1989</vt:lpstr>
      <vt:lpstr>30. הגרעין הראשון של כפר מנחם נקרא אמריקה        כרי"ת. מה הם ראשי התיבות של כרי"ת:</vt:lpstr>
      <vt:lpstr>מצגת של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חידון כפר מנחם – יום הולדת 76</dc:title>
  <dc:creator>user</dc:creator>
  <cp:lastModifiedBy>amalya</cp:lastModifiedBy>
  <cp:revision>114</cp:revision>
  <dcterms:created xsi:type="dcterms:W3CDTF">2015-12-07T06:52:49Z</dcterms:created>
  <dcterms:modified xsi:type="dcterms:W3CDTF">2015-12-08T09:09:58Z</dcterms:modified>
</cp:coreProperties>
</file>