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
  </p:notesMasterIdLst>
  <p:sldIdLst>
    <p:sldId id="256" r:id="rId2"/>
  </p:sldIdLst>
  <p:sldSz cx="7561263" cy="9721850"/>
  <p:notesSz cx="6858000" cy="9144000"/>
  <p:defaultTextStyle>
    <a:defPPr>
      <a:defRPr lang="he-IL"/>
    </a:defPPr>
    <a:lvl1pPr marL="0" algn="r" defTabSz="987552" rtl="1" eaLnBrk="1" latinLnBrk="0" hangingPunct="1">
      <a:defRPr sz="1900" kern="1200">
        <a:solidFill>
          <a:schemeClr val="tx1"/>
        </a:solidFill>
        <a:latin typeface="+mn-lt"/>
        <a:ea typeface="+mn-ea"/>
        <a:cs typeface="+mn-cs"/>
      </a:defRPr>
    </a:lvl1pPr>
    <a:lvl2pPr marL="493776" algn="r" defTabSz="987552" rtl="1" eaLnBrk="1" latinLnBrk="0" hangingPunct="1">
      <a:defRPr sz="1900" kern="1200">
        <a:solidFill>
          <a:schemeClr val="tx1"/>
        </a:solidFill>
        <a:latin typeface="+mn-lt"/>
        <a:ea typeface="+mn-ea"/>
        <a:cs typeface="+mn-cs"/>
      </a:defRPr>
    </a:lvl2pPr>
    <a:lvl3pPr marL="987552" algn="r" defTabSz="987552" rtl="1" eaLnBrk="1" latinLnBrk="0" hangingPunct="1">
      <a:defRPr sz="1900" kern="1200">
        <a:solidFill>
          <a:schemeClr val="tx1"/>
        </a:solidFill>
        <a:latin typeface="+mn-lt"/>
        <a:ea typeface="+mn-ea"/>
        <a:cs typeface="+mn-cs"/>
      </a:defRPr>
    </a:lvl3pPr>
    <a:lvl4pPr marL="1481328" algn="r" defTabSz="987552" rtl="1" eaLnBrk="1" latinLnBrk="0" hangingPunct="1">
      <a:defRPr sz="1900" kern="1200">
        <a:solidFill>
          <a:schemeClr val="tx1"/>
        </a:solidFill>
        <a:latin typeface="+mn-lt"/>
        <a:ea typeface="+mn-ea"/>
        <a:cs typeface="+mn-cs"/>
      </a:defRPr>
    </a:lvl4pPr>
    <a:lvl5pPr marL="1975104" algn="r" defTabSz="987552" rtl="1" eaLnBrk="1" latinLnBrk="0" hangingPunct="1">
      <a:defRPr sz="1900" kern="1200">
        <a:solidFill>
          <a:schemeClr val="tx1"/>
        </a:solidFill>
        <a:latin typeface="+mn-lt"/>
        <a:ea typeface="+mn-ea"/>
        <a:cs typeface="+mn-cs"/>
      </a:defRPr>
    </a:lvl5pPr>
    <a:lvl6pPr marL="2468880" algn="r" defTabSz="987552" rtl="1" eaLnBrk="1" latinLnBrk="0" hangingPunct="1">
      <a:defRPr sz="1900" kern="1200">
        <a:solidFill>
          <a:schemeClr val="tx1"/>
        </a:solidFill>
        <a:latin typeface="+mn-lt"/>
        <a:ea typeface="+mn-ea"/>
        <a:cs typeface="+mn-cs"/>
      </a:defRPr>
    </a:lvl6pPr>
    <a:lvl7pPr marL="2962656" algn="r" defTabSz="987552" rtl="1" eaLnBrk="1" latinLnBrk="0" hangingPunct="1">
      <a:defRPr sz="1900" kern="1200">
        <a:solidFill>
          <a:schemeClr val="tx1"/>
        </a:solidFill>
        <a:latin typeface="+mn-lt"/>
        <a:ea typeface="+mn-ea"/>
        <a:cs typeface="+mn-cs"/>
      </a:defRPr>
    </a:lvl7pPr>
    <a:lvl8pPr marL="3456432" algn="r" defTabSz="987552" rtl="1" eaLnBrk="1" latinLnBrk="0" hangingPunct="1">
      <a:defRPr sz="1900" kern="1200">
        <a:solidFill>
          <a:schemeClr val="tx1"/>
        </a:solidFill>
        <a:latin typeface="+mn-lt"/>
        <a:ea typeface="+mn-ea"/>
        <a:cs typeface="+mn-cs"/>
      </a:defRPr>
    </a:lvl8pPr>
    <a:lvl9pPr marL="3950208" algn="r" defTabSz="987552" rtl="1" eaLnBrk="1" latinLnBrk="0" hangingPunct="1">
      <a:defRPr sz="1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p:scale>
          <a:sx n="100" d="100"/>
          <a:sy n="100" d="100"/>
        </p:scale>
        <p:origin x="-1260" y="3960"/>
      </p:cViewPr>
      <p:guideLst>
        <p:guide orient="horz" pos="3062"/>
        <p:guide pos="2382"/>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7E38D47-AD65-421A-8663-6E0BE53C4E5E}" type="datetimeFigureOut">
              <a:rPr lang="he-IL" smtClean="0"/>
              <a:pPr/>
              <a:t>כ'/אייר/תשע"ז</a:t>
            </a:fld>
            <a:endParaRPr lang="he-IL"/>
          </a:p>
        </p:txBody>
      </p:sp>
      <p:sp>
        <p:nvSpPr>
          <p:cNvPr id="4" name="מציין מיקום של תמונת שקופית 3"/>
          <p:cNvSpPr>
            <a:spLocks noGrp="1" noRot="1" noChangeAspect="1"/>
          </p:cNvSpPr>
          <p:nvPr>
            <p:ph type="sldImg" idx="2"/>
          </p:nvPr>
        </p:nvSpPr>
        <p:spPr>
          <a:xfrm>
            <a:off x="2095500" y="685800"/>
            <a:ext cx="2667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44539E7-137D-4492-B8BD-7777A99E7A0B}" type="slidenum">
              <a:rPr lang="he-IL" smtClean="0"/>
              <a:pPr/>
              <a:t>‹#›</a:t>
            </a:fld>
            <a:endParaRPr lang="he-IL"/>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567095" y="3020077"/>
            <a:ext cx="6427074" cy="2083896"/>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134190" y="5509048"/>
            <a:ext cx="5292884" cy="2484473"/>
          </a:xfrm>
        </p:spPr>
        <p:txBody>
          <a:bodyPr/>
          <a:lstStyle>
            <a:lvl1pPr marL="0" indent="0" algn="ctr">
              <a:buNone/>
              <a:defRPr>
                <a:solidFill>
                  <a:schemeClr val="tx1">
                    <a:tint val="75000"/>
                  </a:schemeClr>
                </a:solidFill>
              </a:defRPr>
            </a:lvl1pPr>
            <a:lvl2pPr marL="493776" indent="0" algn="ctr">
              <a:buNone/>
              <a:defRPr>
                <a:solidFill>
                  <a:schemeClr val="tx1">
                    <a:tint val="75000"/>
                  </a:schemeClr>
                </a:solidFill>
              </a:defRPr>
            </a:lvl2pPr>
            <a:lvl3pPr marL="987552" indent="0" algn="ctr">
              <a:buNone/>
              <a:defRPr>
                <a:solidFill>
                  <a:schemeClr val="tx1">
                    <a:tint val="75000"/>
                  </a:schemeClr>
                </a:solidFill>
              </a:defRPr>
            </a:lvl3pPr>
            <a:lvl4pPr marL="1481328" indent="0" algn="ctr">
              <a:buNone/>
              <a:defRPr>
                <a:solidFill>
                  <a:schemeClr val="tx1">
                    <a:tint val="75000"/>
                  </a:schemeClr>
                </a:solidFill>
              </a:defRPr>
            </a:lvl4pPr>
            <a:lvl5pPr marL="1975104" indent="0" algn="ctr">
              <a:buNone/>
              <a:defRPr>
                <a:solidFill>
                  <a:schemeClr val="tx1">
                    <a:tint val="75000"/>
                  </a:schemeClr>
                </a:solidFill>
              </a:defRPr>
            </a:lvl5pPr>
            <a:lvl6pPr marL="2468880" indent="0" algn="ctr">
              <a:buNone/>
              <a:defRPr>
                <a:solidFill>
                  <a:schemeClr val="tx1">
                    <a:tint val="75000"/>
                  </a:schemeClr>
                </a:solidFill>
              </a:defRPr>
            </a:lvl6pPr>
            <a:lvl7pPr marL="2962656" indent="0" algn="ctr">
              <a:buNone/>
              <a:defRPr>
                <a:solidFill>
                  <a:schemeClr val="tx1">
                    <a:tint val="75000"/>
                  </a:schemeClr>
                </a:solidFill>
              </a:defRPr>
            </a:lvl7pPr>
            <a:lvl8pPr marL="3456432" indent="0" algn="ctr">
              <a:buNone/>
              <a:defRPr>
                <a:solidFill>
                  <a:schemeClr val="tx1">
                    <a:tint val="75000"/>
                  </a:schemeClr>
                </a:solidFill>
              </a:defRPr>
            </a:lvl8pPr>
            <a:lvl9pPr marL="3950208"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0A964E14-87D6-4B9E-BB86-88736B6A33E0}" type="datetimeFigureOut">
              <a:rPr lang="he-IL" smtClean="0"/>
              <a:pPr/>
              <a:t>כ'/אייר/תשע"ז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AD720C8-AAB3-4A13-89D9-DADD4F3A1567}"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0A964E14-87D6-4B9E-BB86-88736B6A33E0}" type="datetimeFigureOut">
              <a:rPr lang="he-IL" smtClean="0"/>
              <a:pPr/>
              <a:t>כ'/אייר/תשע"ז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AD720C8-AAB3-4A13-89D9-DADD4F3A1567}"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4111436" y="519850"/>
            <a:ext cx="1275964" cy="11058604"/>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283548" y="519850"/>
            <a:ext cx="3701869" cy="11058604"/>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0A964E14-87D6-4B9E-BB86-88736B6A33E0}" type="datetimeFigureOut">
              <a:rPr lang="he-IL" smtClean="0"/>
              <a:pPr/>
              <a:t>כ'/אייר/תשע"ז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AD720C8-AAB3-4A13-89D9-DADD4F3A1567}"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0A964E14-87D6-4B9E-BB86-88736B6A33E0}" type="datetimeFigureOut">
              <a:rPr lang="he-IL" smtClean="0"/>
              <a:pPr/>
              <a:t>כ'/אייר/תשע"ז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AD720C8-AAB3-4A13-89D9-DADD4F3A1567}"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597288" y="6247189"/>
            <a:ext cx="6427074" cy="1930867"/>
          </a:xfrm>
        </p:spPr>
        <p:txBody>
          <a:bodyPr anchor="t"/>
          <a:lstStyle>
            <a:lvl1pPr algn="r">
              <a:defRPr sz="43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597288" y="4120536"/>
            <a:ext cx="6427074" cy="2126654"/>
          </a:xfrm>
        </p:spPr>
        <p:txBody>
          <a:bodyPr anchor="b"/>
          <a:lstStyle>
            <a:lvl1pPr marL="0" indent="0">
              <a:buNone/>
              <a:defRPr sz="2200">
                <a:solidFill>
                  <a:schemeClr val="tx1">
                    <a:tint val="75000"/>
                  </a:schemeClr>
                </a:solidFill>
              </a:defRPr>
            </a:lvl1pPr>
            <a:lvl2pPr marL="493776" indent="0">
              <a:buNone/>
              <a:defRPr sz="1900">
                <a:solidFill>
                  <a:schemeClr val="tx1">
                    <a:tint val="75000"/>
                  </a:schemeClr>
                </a:solidFill>
              </a:defRPr>
            </a:lvl2pPr>
            <a:lvl3pPr marL="987552" indent="0">
              <a:buNone/>
              <a:defRPr sz="1700">
                <a:solidFill>
                  <a:schemeClr val="tx1">
                    <a:tint val="75000"/>
                  </a:schemeClr>
                </a:solidFill>
              </a:defRPr>
            </a:lvl3pPr>
            <a:lvl4pPr marL="1481328" indent="0">
              <a:buNone/>
              <a:defRPr sz="1500">
                <a:solidFill>
                  <a:schemeClr val="tx1">
                    <a:tint val="75000"/>
                  </a:schemeClr>
                </a:solidFill>
              </a:defRPr>
            </a:lvl4pPr>
            <a:lvl5pPr marL="1975104" indent="0">
              <a:buNone/>
              <a:defRPr sz="1500">
                <a:solidFill>
                  <a:schemeClr val="tx1">
                    <a:tint val="75000"/>
                  </a:schemeClr>
                </a:solidFill>
              </a:defRPr>
            </a:lvl5pPr>
            <a:lvl6pPr marL="2468880" indent="0">
              <a:buNone/>
              <a:defRPr sz="1500">
                <a:solidFill>
                  <a:schemeClr val="tx1">
                    <a:tint val="75000"/>
                  </a:schemeClr>
                </a:solidFill>
              </a:defRPr>
            </a:lvl6pPr>
            <a:lvl7pPr marL="2962656" indent="0">
              <a:buNone/>
              <a:defRPr sz="1500">
                <a:solidFill>
                  <a:schemeClr val="tx1">
                    <a:tint val="75000"/>
                  </a:schemeClr>
                </a:solidFill>
              </a:defRPr>
            </a:lvl7pPr>
            <a:lvl8pPr marL="3456432" indent="0">
              <a:buNone/>
              <a:defRPr sz="1500">
                <a:solidFill>
                  <a:schemeClr val="tx1">
                    <a:tint val="75000"/>
                  </a:schemeClr>
                </a:solidFill>
              </a:defRPr>
            </a:lvl8pPr>
            <a:lvl9pPr marL="3950208" indent="0">
              <a:buNone/>
              <a:defRPr sz="15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0A964E14-87D6-4B9E-BB86-88736B6A33E0}" type="datetimeFigureOut">
              <a:rPr lang="he-IL" smtClean="0"/>
              <a:pPr/>
              <a:t>כ'/אייר/תשע"ז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AD720C8-AAB3-4A13-89D9-DADD4F3A1567}"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283548" y="3024576"/>
            <a:ext cx="2488916" cy="8553879"/>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2898485" y="3024576"/>
            <a:ext cx="2488916" cy="8553879"/>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0A964E14-87D6-4B9E-BB86-88736B6A33E0}" type="datetimeFigureOut">
              <a:rPr lang="he-IL" smtClean="0"/>
              <a:pPr/>
              <a:t>כ'/אייר/תשע"ז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AD720C8-AAB3-4A13-89D9-DADD4F3A1567}"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378063" y="389325"/>
            <a:ext cx="6805137" cy="1620308"/>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378064" y="2176164"/>
            <a:ext cx="3340871" cy="906922"/>
          </a:xfrm>
        </p:spPr>
        <p:txBody>
          <a:bodyPr anchor="b"/>
          <a:lstStyle>
            <a:lvl1pPr marL="0" indent="0">
              <a:buNone/>
              <a:defRPr sz="2600" b="1"/>
            </a:lvl1pPr>
            <a:lvl2pPr marL="493776" indent="0">
              <a:buNone/>
              <a:defRPr sz="2200" b="1"/>
            </a:lvl2pPr>
            <a:lvl3pPr marL="987552" indent="0">
              <a:buNone/>
              <a:defRPr sz="1900" b="1"/>
            </a:lvl3pPr>
            <a:lvl4pPr marL="1481328" indent="0">
              <a:buNone/>
              <a:defRPr sz="1700" b="1"/>
            </a:lvl4pPr>
            <a:lvl5pPr marL="1975104" indent="0">
              <a:buNone/>
              <a:defRPr sz="1700" b="1"/>
            </a:lvl5pPr>
            <a:lvl6pPr marL="2468880" indent="0">
              <a:buNone/>
              <a:defRPr sz="1700" b="1"/>
            </a:lvl6pPr>
            <a:lvl7pPr marL="2962656" indent="0">
              <a:buNone/>
              <a:defRPr sz="1700" b="1"/>
            </a:lvl7pPr>
            <a:lvl8pPr marL="3456432" indent="0">
              <a:buNone/>
              <a:defRPr sz="1700" b="1"/>
            </a:lvl8pPr>
            <a:lvl9pPr marL="3950208" indent="0">
              <a:buNone/>
              <a:defRPr sz="17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378064" y="3083086"/>
            <a:ext cx="3340871" cy="5601317"/>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3841017" y="2176164"/>
            <a:ext cx="3342183" cy="906922"/>
          </a:xfrm>
        </p:spPr>
        <p:txBody>
          <a:bodyPr anchor="b"/>
          <a:lstStyle>
            <a:lvl1pPr marL="0" indent="0">
              <a:buNone/>
              <a:defRPr sz="2600" b="1"/>
            </a:lvl1pPr>
            <a:lvl2pPr marL="493776" indent="0">
              <a:buNone/>
              <a:defRPr sz="2200" b="1"/>
            </a:lvl2pPr>
            <a:lvl3pPr marL="987552" indent="0">
              <a:buNone/>
              <a:defRPr sz="1900" b="1"/>
            </a:lvl3pPr>
            <a:lvl4pPr marL="1481328" indent="0">
              <a:buNone/>
              <a:defRPr sz="1700" b="1"/>
            </a:lvl4pPr>
            <a:lvl5pPr marL="1975104" indent="0">
              <a:buNone/>
              <a:defRPr sz="1700" b="1"/>
            </a:lvl5pPr>
            <a:lvl6pPr marL="2468880" indent="0">
              <a:buNone/>
              <a:defRPr sz="1700" b="1"/>
            </a:lvl6pPr>
            <a:lvl7pPr marL="2962656" indent="0">
              <a:buNone/>
              <a:defRPr sz="1700" b="1"/>
            </a:lvl7pPr>
            <a:lvl8pPr marL="3456432" indent="0">
              <a:buNone/>
              <a:defRPr sz="1700" b="1"/>
            </a:lvl8pPr>
            <a:lvl9pPr marL="3950208" indent="0">
              <a:buNone/>
              <a:defRPr sz="17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3841017" y="3083086"/>
            <a:ext cx="3342183" cy="5601317"/>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0A964E14-87D6-4B9E-BB86-88736B6A33E0}" type="datetimeFigureOut">
              <a:rPr lang="he-IL" smtClean="0"/>
              <a:pPr/>
              <a:t>כ'/אייר/תשע"ז</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8AD720C8-AAB3-4A13-89D9-DADD4F3A1567}"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0A964E14-87D6-4B9E-BB86-88736B6A33E0}" type="datetimeFigureOut">
              <a:rPr lang="he-IL" smtClean="0"/>
              <a:pPr/>
              <a:t>כ'/אייר/תשע"ז</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8AD720C8-AAB3-4A13-89D9-DADD4F3A1567}"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0A964E14-87D6-4B9E-BB86-88736B6A33E0}" type="datetimeFigureOut">
              <a:rPr lang="he-IL" smtClean="0"/>
              <a:pPr/>
              <a:t>כ'/אייר/תשע"ז</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8AD720C8-AAB3-4A13-89D9-DADD4F3A1567}"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378064" y="387074"/>
            <a:ext cx="2487604" cy="1647313"/>
          </a:xfrm>
        </p:spPr>
        <p:txBody>
          <a:bodyPr anchor="b"/>
          <a:lstStyle>
            <a:lvl1pPr algn="r">
              <a:defRPr sz="22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2956244" y="387075"/>
            <a:ext cx="4226957" cy="8297330"/>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378064" y="2034388"/>
            <a:ext cx="2487604" cy="6650017"/>
          </a:xfrm>
        </p:spPr>
        <p:txBody>
          <a:bodyPr/>
          <a:lstStyle>
            <a:lvl1pPr marL="0" indent="0">
              <a:buNone/>
              <a:defRPr sz="1500"/>
            </a:lvl1pPr>
            <a:lvl2pPr marL="493776" indent="0">
              <a:buNone/>
              <a:defRPr sz="1300"/>
            </a:lvl2pPr>
            <a:lvl3pPr marL="987552" indent="0">
              <a:buNone/>
              <a:defRPr sz="1100"/>
            </a:lvl3pPr>
            <a:lvl4pPr marL="1481328" indent="0">
              <a:buNone/>
              <a:defRPr sz="1000"/>
            </a:lvl4pPr>
            <a:lvl5pPr marL="1975104" indent="0">
              <a:buNone/>
              <a:defRPr sz="1000"/>
            </a:lvl5pPr>
            <a:lvl6pPr marL="2468880" indent="0">
              <a:buNone/>
              <a:defRPr sz="1000"/>
            </a:lvl6pPr>
            <a:lvl7pPr marL="2962656" indent="0">
              <a:buNone/>
              <a:defRPr sz="1000"/>
            </a:lvl7pPr>
            <a:lvl8pPr marL="3456432" indent="0">
              <a:buNone/>
              <a:defRPr sz="1000"/>
            </a:lvl8pPr>
            <a:lvl9pPr marL="3950208"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0A964E14-87D6-4B9E-BB86-88736B6A33E0}" type="datetimeFigureOut">
              <a:rPr lang="he-IL" smtClean="0"/>
              <a:pPr/>
              <a:t>כ'/אייר/תשע"ז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AD720C8-AAB3-4A13-89D9-DADD4F3A1567}"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482060" y="6805296"/>
            <a:ext cx="4536758" cy="803404"/>
          </a:xfrm>
        </p:spPr>
        <p:txBody>
          <a:bodyPr anchor="b"/>
          <a:lstStyle>
            <a:lvl1pPr algn="r">
              <a:defRPr sz="22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482060" y="868665"/>
            <a:ext cx="4536758" cy="5833110"/>
          </a:xfrm>
        </p:spPr>
        <p:txBody>
          <a:bodyPr/>
          <a:lstStyle>
            <a:lvl1pPr marL="0" indent="0">
              <a:buNone/>
              <a:defRPr sz="3500"/>
            </a:lvl1pPr>
            <a:lvl2pPr marL="493776" indent="0">
              <a:buNone/>
              <a:defRPr sz="3000"/>
            </a:lvl2pPr>
            <a:lvl3pPr marL="987552" indent="0">
              <a:buNone/>
              <a:defRPr sz="2600"/>
            </a:lvl3pPr>
            <a:lvl4pPr marL="1481328" indent="0">
              <a:buNone/>
              <a:defRPr sz="2200"/>
            </a:lvl4pPr>
            <a:lvl5pPr marL="1975104" indent="0">
              <a:buNone/>
              <a:defRPr sz="2200"/>
            </a:lvl5pPr>
            <a:lvl6pPr marL="2468880" indent="0">
              <a:buNone/>
              <a:defRPr sz="2200"/>
            </a:lvl6pPr>
            <a:lvl7pPr marL="2962656" indent="0">
              <a:buNone/>
              <a:defRPr sz="2200"/>
            </a:lvl7pPr>
            <a:lvl8pPr marL="3456432" indent="0">
              <a:buNone/>
              <a:defRPr sz="2200"/>
            </a:lvl8pPr>
            <a:lvl9pPr marL="3950208" indent="0">
              <a:buNone/>
              <a:defRPr sz="2200"/>
            </a:lvl9pPr>
          </a:lstStyle>
          <a:p>
            <a:endParaRPr lang="he-IL"/>
          </a:p>
        </p:txBody>
      </p:sp>
      <p:sp>
        <p:nvSpPr>
          <p:cNvPr id="4" name="מציין מיקום טקסט 3"/>
          <p:cNvSpPr>
            <a:spLocks noGrp="1"/>
          </p:cNvSpPr>
          <p:nvPr>
            <p:ph type="body" sz="half" idx="2"/>
          </p:nvPr>
        </p:nvSpPr>
        <p:spPr>
          <a:xfrm>
            <a:off x="1482060" y="7608700"/>
            <a:ext cx="4536758" cy="1140966"/>
          </a:xfrm>
        </p:spPr>
        <p:txBody>
          <a:bodyPr/>
          <a:lstStyle>
            <a:lvl1pPr marL="0" indent="0">
              <a:buNone/>
              <a:defRPr sz="1500"/>
            </a:lvl1pPr>
            <a:lvl2pPr marL="493776" indent="0">
              <a:buNone/>
              <a:defRPr sz="1300"/>
            </a:lvl2pPr>
            <a:lvl3pPr marL="987552" indent="0">
              <a:buNone/>
              <a:defRPr sz="1100"/>
            </a:lvl3pPr>
            <a:lvl4pPr marL="1481328" indent="0">
              <a:buNone/>
              <a:defRPr sz="1000"/>
            </a:lvl4pPr>
            <a:lvl5pPr marL="1975104" indent="0">
              <a:buNone/>
              <a:defRPr sz="1000"/>
            </a:lvl5pPr>
            <a:lvl6pPr marL="2468880" indent="0">
              <a:buNone/>
              <a:defRPr sz="1000"/>
            </a:lvl6pPr>
            <a:lvl7pPr marL="2962656" indent="0">
              <a:buNone/>
              <a:defRPr sz="1000"/>
            </a:lvl7pPr>
            <a:lvl8pPr marL="3456432" indent="0">
              <a:buNone/>
              <a:defRPr sz="1000"/>
            </a:lvl8pPr>
            <a:lvl9pPr marL="3950208"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0A964E14-87D6-4B9E-BB86-88736B6A33E0}" type="datetimeFigureOut">
              <a:rPr lang="he-IL" smtClean="0"/>
              <a:pPr/>
              <a:t>כ'/אייר/תשע"ז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AD720C8-AAB3-4A13-89D9-DADD4F3A1567}"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378063" y="389325"/>
            <a:ext cx="6805137" cy="1620308"/>
          </a:xfrm>
          <a:prstGeom prst="rect">
            <a:avLst/>
          </a:prstGeom>
        </p:spPr>
        <p:txBody>
          <a:bodyPr vert="horz" lIns="98755" tIns="49378" rIns="98755" bIns="49378"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378063" y="2268433"/>
            <a:ext cx="6805137" cy="6415971"/>
          </a:xfrm>
          <a:prstGeom prst="rect">
            <a:avLst/>
          </a:prstGeom>
        </p:spPr>
        <p:txBody>
          <a:bodyPr vert="horz" lIns="98755" tIns="49378" rIns="98755" bIns="49378"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5418905" y="9010716"/>
            <a:ext cx="1764295" cy="517598"/>
          </a:xfrm>
          <a:prstGeom prst="rect">
            <a:avLst/>
          </a:prstGeom>
        </p:spPr>
        <p:txBody>
          <a:bodyPr vert="horz" lIns="98755" tIns="49378" rIns="98755" bIns="49378" rtlCol="1" anchor="ctr"/>
          <a:lstStyle>
            <a:lvl1pPr algn="r">
              <a:defRPr sz="1300">
                <a:solidFill>
                  <a:schemeClr val="tx1">
                    <a:tint val="75000"/>
                  </a:schemeClr>
                </a:solidFill>
              </a:defRPr>
            </a:lvl1pPr>
          </a:lstStyle>
          <a:p>
            <a:fld id="{0A964E14-87D6-4B9E-BB86-88736B6A33E0}" type="datetimeFigureOut">
              <a:rPr lang="he-IL" smtClean="0"/>
              <a:pPr/>
              <a:t>כ'/אייר/תשע"ז</a:t>
            </a:fld>
            <a:endParaRPr lang="he-IL"/>
          </a:p>
        </p:txBody>
      </p:sp>
      <p:sp>
        <p:nvSpPr>
          <p:cNvPr id="5" name="מציין מיקום של כותרת תחתונה 4"/>
          <p:cNvSpPr>
            <a:spLocks noGrp="1"/>
          </p:cNvSpPr>
          <p:nvPr>
            <p:ph type="ftr" sz="quarter" idx="3"/>
          </p:nvPr>
        </p:nvSpPr>
        <p:spPr>
          <a:xfrm>
            <a:off x="2583432" y="9010716"/>
            <a:ext cx="2394400" cy="517598"/>
          </a:xfrm>
          <a:prstGeom prst="rect">
            <a:avLst/>
          </a:prstGeom>
        </p:spPr>
        <p:txBody>
          <a:bodyPr vert="horz" lIns="98755" tIns="49378" rIns="98755" bIns="49378" rtlCol="1" anchor="ctr"/>
          <a:lstStyle>
            <a:lvl1pPr algn="ctr">
              <a:defRPr sz="13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378063" y="9010716"/>
            <a:ext cx="1764295" cy="517598"/>
          </a:xfrm>
          <a:prstGeom prst="rect">
            <a:avLst/>
          </a:prstGeom>
        </p:spPr>
        <p:txBody>
          <a:bodyPr vert="horz" lIns="98755" tIns="49378" rIns="98755" bIns="49378" rtlCol="1" anchor="ctr"/>
          <a:lstStyle>
            <a:lvl1pPr algn="l">
              <a:defRPr sz="1300">
                <a:solidFill>
                  <a:schemeClr val="tx1">
                    <a:tint val="75000"/>
                  </a:schemeClr>
                </a:solidFill>
              </a:defRPr>
            </a:lvl1pPr>
          </a:lstStyle>
          <a:p>
            <a:fld id="{8AD720C8-AAB3-4A13-89D9-DADD4F3A1567}"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87552" rtl="1" eaLnBrk="1" latinLnBrk="0" hangingPunct="1">
        <a:spcBef>
          <a:spcPct val="0"/>
        </a:spcBef>
        <a:buNone/>
        <a:defRPr sz="4800" kern="1200">
          <a:solidFill>
            <a:schemeClr val="tx1"/>
          </a:solidFill>
          <a:latin typeface="+mj-lt"/>
          <a:ea typeface="+mj-ea"/>
          <a:cs typeface="+mj-cs"/>
        </a:defRPr>
      </a:lvl1pPr>
    </p:titleStyle>
    <p:bodyStyle>
      <a:lvl1pPr marL="370332" indent="-370332" algn="r" defTabSz="987552" rtl="1" eaLnBrk="1" latinLnBrk="0" hangingPunct="1">
        <a:spcBef>
          <a:spcPct val="20000"/>
        </a:spcBef>
        <a:buFont typeface="Arial" pitchFamily="34" charset="0"/>
        <a:buChar char="•"/>
        <a:defRPr sz="3500" kern="1200">
          <a:solidFill>
            <a:schemeClr val="tx1"/>
          </a:solidFill>
          <a:latin typeface="+mn-lt"/>
          <a:ea typeface="+mn-ea"/>
          <a:cs typeface="+mn-cs"/>
        </a:defRPr>
      </a:lvl1pPr>
      <a:lvl2pPr marL="802386" indent="-308610" algn="r" defTabSz="987552" rtl="1" eaLnBrk="1" latinLnBrk="0" hangingPunct="1">
        <a:spcBef>
          <a:spcPct val="20000"/>
        </a:spcBef>
        <a:buFont typeface="Arial" pitchFamily="34" charset="0"/>
        <a:buChar char="–"/>
        <a:defRPr sz="3000" kern="1200">
          <a:solidFill>
            <a:schemeClr val="tx1"/>
          </a:solidFill>
          <a:latin typeface="+mn-lt"/>
          <a:ea typeface="+mn-ea"/>
          <a:cs typeface="+mn-cs"/>
        </a:defRPr>
      </a:lvl2pPr>
      <a:lvl3pPr marL="1234440" indent="-246888" algn="r" defTabSz="987552" rtl="1" eaLnBrk="1" latinLnBrk="0" hangingPunct="1">
        <a:spcBef>
          <a:spcPct val="20000"/>
        </a:spcBef>
        <a:buFont typeface="Arial" pitchFamily="34" charset="0"/>
        <a:buChar char="•"/>
        <a:defRPr sz="2600" kern="1200">
          <a:solidFill>
            <a:schemeClr val="tx1"/>
          </a:solidFill>
          <a:latin typeface="+mn-lt"/>
          <a:ea typeface="+mn-ea"/>
          <a:cs typeface="+mn-cs"/>
        </a:defRPr>
      </a:lvl3pPr>
      <a:lvl4pPr marL="1728216" indent="-246888" algn="r" defTabSz="987552" rtl="1" eaLnBrk="1" latinLnBrk="0" hangingPunct="1">
        <a:spcBef>
          <a:spcPct val="20000"/>
        </a:spcBef>
        <a:buFont typeface="Arial" pitchFamily="34" charset="0"/>
        <a:buChar char="–"/>
        <a:defRPr sz="2200" kern="1200">
          <a:solidFill>
            <a:schemeClr val="tx1"/>
          </a:solidFill>
          <a:latin typeface="+mn-lt"/>
          <a:ea typeface="+mn-ea"/>
          <a:cs typeface="+mn-cs"/>
        </a:defRPr>
      </a:lvl4pPr>
      <a:lvl5pPr marL="2221992" indent="-246888" algn="r" defTabSz="987552" rtl="1" eaLnBrk="1" latinLnBrk="0" hangingPunct="1">
        <a:spcBef>
          <a:spcPct val="20000"/>
        </a:spcBef>
        <a:buFont typeface="Arial" pitchFamily="34" charset="0"/>
        <a:buChar char="»"/>
        <a:defRPr sz="2200" kern="1200">
          <a:solidFill>
            <a:schemeClr val="tx1"/>
          </a:solidFill>
          <a:latin typeface="+mn-lt"/>
          <a:ea typeface="+mn-ea"/>
          <a:cs typeface="+mn-cs"/>
        </a:defRPr>
      </a:lvl5pPr>
      <a:lvl6pPr marL="2715768" indent="-246888" algn="r" defTabSz="987552" rtl="1" eaLnBrk="1" latinLnBrk="0" hangingPunct="1">
        <a:spcBef>
          <a:spcPct val="20000"/>
        </a:spcBef>
        <a:buFont typeface="Arial" pitchFamily="34" charset="0"/>
        <a:buChar char="•"/>
        <a:defRPr sz="2200" kern="1200">
          <a:solidFill>
            <a:schemeClr val="tx1"/>
          </a:solidFill>
          <a:latin typeface="+mn-lt"/>
          <a:ea typeface="+mn-ea"/>
          <a:cs typeface="+mn-cs"/>
        </a:defRPr>
      </a:lvl6pPr>
      <a:lvl7pPr marL="3209544" indent="-246888" algn="r" defTabSz="987552" rtl="1" eaLnBrk="1" latinLnBrk="0" hangingPunct="1">
        <a:spcBef>
          <a:spcPct val="20000"/>
        </a:spcBef>
        <a:buFont typeface="Arial" pitchFamily="34" charset="0"/>
        <a:buChar char="•"/>
        <a:defRPr sz="2200" kern="1200">
          <a:solidFill>
            <a:schemeClr val="tx1"/>
          </a:solidFill>
          <a:latin typeface="+mn-lt"/>
          <a:ea typeface="+mn-ea"/>
          <a:cs typeface="+mn-cs"/>
        </a:defRPr>
      </a:lvl7pPr>
      <a:lvl8pPr marL="3703320" indent="-246888" algn="r" defTabSz="987552" rtl="1" eaLnBrk="1" latinLnBrk="0" hangingPunct="1">
        <a:spcBef>
          <a:spcPct val="20000"/>
        </a:spcBef>
        <a:buFont typeface="Arial" pitchFamily="34" charset="0"/>
        <a:buChar char="•"/>
        <a:defRPr sz="2200" kern="1200">
          <a:solidFill>
            <a:schemeClr val="tx1"/>
          </a:solidFill>
          <a:latin typeface="+mn-lt"/>
          <a:ea typeface="+mn-ea"/>
          <a:cs typeface="+mn-cs"/>
        </a:defRPr>
      </a:lvl8pPr>
      <a:lvl9pPr marL="4197096" indent="-246888" algn="r" defTabSz="987552" rtl="1"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he-IL"/>
      </a:defPPr>
      <a:lvl1pPr marL="0" algn="r" defTabSz="987552" rtl="1" eaLnBrk="1" latinLnBrk="0" hangingPunct="1">
        <a:defRPr sz="1900" kern="1200">
          <a:solidFill>
            <a:schemeClr val="tx1"/>
          </a:solidFill>
          <a:latin typeface="+mn-lt"/>
          <a:ea typeface="+mn-ea"/>
          <a:cs typeface="+mn-cs"/>
        </a:defRPr>
      </a:lvl1pPr>
      <a:lvl2pPr marL="493776" algn="r" defTabSz="987552" rtl="1" eaLnBrk="1" latinLnBrk="0" hangingPunct="1">
        <a:defRPr sz="1900" kern="1200">
          <a:solidFill>
            <a:schemeClr val="tx1"/>
          </a:solidFill>
          <a:latin typeface="+mn-lt"/>
          <a:ea typeface="+mn-ea"/>
          <a:cs typeface="+mn-cs"/>
        </a:defRPr>
      </a:lvl2pPr>
      <a:lvl3pPr marL="987552" algn="r" defTabSz="987552" rtl="1" eaLnBrk="1" latinLnBrk="0" hangingPunct="1">
        <a:defRPr sz="1900" kern="1200">
          <a:solidFill>
            <a:schemeClr val="tx1"/>
          </a:solidFill>
          <a:latin typeface="+mn-lt"/>
          <a:ea typeface="+mn-ea"/>
          <a:cs typeface="+mn-cs"/>
        </a:defRPr>
      </a:lvl3pPr>
      <a:lvl4pPr marL="1481328" algn="r" defTabSz="987552" rtl="1" eaLnBrk="1" latinLnBrk="0" hangingPunct="1">
        <a:defRPr sz="1900" kern="1200">
          <a:solidFill>
            <a:schemeClr val="tx1"/>
          </a:solidFill>
          <a:latin typeface="+mn-lt"/>
          <a:ea typeface="+mn-ea"/>
          <a:cs typeface="+mn-cs"/>
        </a:defRPr>
      </a:lvl4pPr>
      <a:lvl5pPr marL="1975104" algn="r" defTabSz="987552" rtl="1" eaLnBrk="1" latinLnBrk="0" hangingPunct="1">
        <a:defRPr sz="1900" kern="1200">
          <a:solidFill>
            <a:schemeClr val="tx1"/>
          </a:solidFill>
          <a:latin typeface="+mn-lt"/>
          <a:ea typeface="+mn-ea"/>
          <a:cs typeface="+mn-cs"/>
        </a:defRPr>
      </a:lvl5pPr>
      <a:lvl6pPr marL="2468880" algn="r" defTabSz="987552" rtl="1" eaLnBrk="1" latinLnBrk="0" hangingPunct="1">
        <a:defRPr sz="1900" kern="1200">
          <a:solidFill>
            <a:schemeClr val="tx1"/>
          </a:solidFill>
          <a:latin typeface="+mn-lt"/>
          <a:ea typeface="+mn-ea"/>
          <a:cs typeface="+mn-cs"/>
        </a:defRPr>
      </a:lvl6pPr>
      <a:lvl7pPr marL="2962656" algn="r" defTabSz="987552" rtl="1" eaLnBrk="1" latinLnBrk="0" hangingPunct="1">
        <a:defRPr sz="1900" kern="1200">
          <a:solidFill>
            <a:schemeClr val="tx1"/>
          </a:solidFill>
          <a:latin typeface="+mn-lt"/>
          <a:ea typeface="+mn-ea"/>
          <a:cs typeface="+mn-cs"/>
        </a:defRPr>
      </a:lvl7pPr>
      <a:lvl8pPr marL="3456432" algn="r" defTabSz="987552" rtl="1" eaLnBrk="1" latinLnBrk="0" hangingPunct="1">
        <a:defRPr sz="1900" kern="1200">
          <a:solidFill>
            <a:schemeClr val="tx1"/>
          </a:solidFill>
          <a:latin typeface="+mn-lt"/>
          <a:ea typeface="+mn-ea"/>
          <a:cs typeface="+mn-cs"/>
        </a:defRPr>
      </a:lvl8pPr>
      <a:lvl9pPr marL="3950208" algn="r" defTabSz="987552" rtl="1"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87950"/>
            <a:ext cx="7561263" cy="10833735"/>
          </a:xfrm>
          <a:prstGeom prst="rect">
            <a:avLst/>
          </a:prstGeom>
          <a:solidFill>
            <a:schemeClr val="bg1">
              <a:lumMod val="75000"/>
            </a:schemeClr>
          </a:solidFill>
        </p:spPr>
        <p:txBody>
          <a:bodyPr wrap="square" rtlCol="1">
            <a:spAutoFit/>
          </a:bodyPr>
          <a:lstStyle/>
          <a:p>
            <a:r>
              <a:rPr lang="he-IL" sz="1100" dirty="0" smtClean="0"/>
              <a:t>סגן עמרם </a:t>
            </a:r>
            <a:r>
              <a:rPr lang="he-IL" sz="1100" b="1" dirty="0" smtClean="0"/>
              <a:t>בן-חורין (1939-1967)</a:t>
            </a:r>
            <a:r>
              <a:rPr lang="he-IL" sz="1100" dirty="0"/>
              <a:t> </a:t>
            </a:r>
          </a:p>
          <a:p>
            <a:r>
              <a:rPr lang="he-IL" sz="1100" dirty="0"/>
              <a:t>בן יהודה </a:t>
            </a:r>
            <a:r>
              <a:rPr lang="he-IL" sz="1100" dirty="0" smtClean="0"/>
              <a:t>ותקווה </a:t>
            </a:r>
            <a:r>
              <a:rPr lang="he-IL" sz="1100" dirty="0" smtClean="0"/>
              <a:t>ממי</a:t>
            </a:r>
            <a:r>
              <a:rPr lang="he-IL" sz="1100" dirty="0" smtClean="0"/>
              <a:t>יס</a:t>
            </a:r>
            <a:r>
              <a:rPr lang="he-IL" sz="1100" dirty="0" smtClean="0"/>
              <a:t>די </a:t>
            </a:r>
            <a:r>
              <a:rPr lang="he-IL" sz="1100" dirty="0" smtClean="0"/>
              <a:t>קיבוץ כפר מנחם. </a:t>
            </a:r>
            <a:r>
              <a:rPr lang="he-IL" sz="1100" dirty="0"/>
              <a:t>נולד ביום כ"ד באלול </a:t>
            </a:r>
            <a:r>
              <a:rPr lang="he-IL" sz="1100" dirty="0" smtClean="0"/>
              <a:t>תרצ"ט (</a:t>
            </a:r>
            <a:r>
              <a:rPr lang="he-IL" sz="1100" dirty="0"/>
              <a:t>8.9.1939) בפתח  </a:t>
            </a:r>
            <a:r>
              <a:rPr lang="he-IL" sz="1100" dirty="0" err="1"/>
              <a:t>תקוה</a:t>
            </a:r>
            <a:r>
              <a:rPr lang="he-IL" sz="1100" dirty="0"/>
              <a:t>. </a:t>
            </a:r>
            <a:endParaRPr lang="he-IL" sz="1100" dirty="0" smtClean="0"/>
          </a:p>
          <a:p>
            <a:r>
              <a:rPr lang="he-IL" sz="1100" dirty="0" smtClean="0"/>
              <a:t>עמרם התחנך ובגר בקבוצת 'עופר' בכפר מנחם, ולאחר </a:t>
            </a:r>
            <a:r>
              <a:rPr lang="he-IL" sz="1100" dirty="0"/>
              <a:t>מכן עבר למוסד </a:t>
            </a:r>
            <a:r>
              <a:rPr lang="he-IL" sz="1100" dirty="0" smtClean="0"/>
              <a:t>החינוכי בקיבוץ </a:t>
            </a:r>
            <a:r>
              <a:rPr lang="he-IL" sz="1100" dirty="0"/>
              <a:t>נגבה </a:t>
            </a:r>
            <a:r>
              <a:rPr lang="he-IL" sz="1100" dirty="0" smtClean="0"/>
              <a:t>בקבוצת </a:t>
            </a:r>
            <a:r>
              <a:rPr lang="he-IL" sz="1100" dirty="0"/>
              <a:t>"הסער". </a:t>
            </a:r>
            <a:endParaRPr lang="he-IL" sz="1100" dirty="0" smtClean="0"/>
          </a:p>
          <a:p>
            <a:r>
              <a:rPr lang="he-IL" sz="1100" dirty="0" smtClean="0"/>
              <a:t>את שירותו </a:t>
            </a:r>
            <a:r>
              <a:rPr lang="he-IL" sz="1100" dirty="0"/>
              <a:t>הסדיר בצה"ל </a:t>
            </a:r>
            <a:r>
              <a:rPr lang="he-IL" sz="1100" dirty="0" smtClean="0"/>
              <a:t>עשה כקצין </a:t>
            </a:r>
            <a:r>
              <a:rPr lang="he-IL" sz="1100" dirty="0"/>
              <a:t>בדרגת סגן </a:t>
            </a:r>
            <a:r>
              <a:rPr lang="he-IL" sz="1100" dirty="0" smtClean="0"/>
              <a:t>בסיירת </a:t>
            </a:r>
            <a:r>
              <a:rPr lang="he-IL" sz="1100" dirty="0" smtClean="0"/>
              <a:t>גולני. </a:t>
            </a:r>
            <a:r>
              <a:rPr lang="he-IL" sz="1100" dirty="0" smtClean="0"/>
              <a:t>השתתף </a:t>
            </a:r>
            <a:r>
              <a:rPr lang="he-IL" sz="1100" dirty="0"/>
              <a:t>כקצין חבלה בפעולת תגמול </a:t>
            </a:r>
            <a:r>
              <a:rPr lang="he-IL" sz="1100" dirty="0" err="1"/>
              <a:t>בנוקייב</a:t>
            </a:r>
            <a:r>
              <a:rPr lang="he-IL" sz="1100" dirty="0"/>
              <a:t>. </a:t>
            </a:r>
            <a:endParaRPr lang="he-IL" sz="1100" dirty="0" smtClean="0"/>
          </a:p>
          <a:p>
            <a:r>
              <a:rPr lang="he-IL" sz="1100" dirty="0" smtClean="0"/>
              <a:t>עם שחרורו חזר למשק לענף </a:t>
            </a:r>
            <a:r>
              <a:rPr lang="he-IL" sz="1100" dirty="0"/>
              <a:t>השלחין </a:t>
            </a:r>
            <a:r>
              <a:rPr lang="he-IL" sz="1100" dirty="0" smtClean="0"/>
              <a:t>ובהמשך ריכז את הענף. </a:t>
            </a:r>
            <a:r>
              <a:rPr lang="he-IL" sz="1100" dirty="0"/>
              <a:t>ב-1964 נשא לאישה את שולמית </a:t>
            </a:r>
            <a:r>
              <a:rPr lang="he-IL" sz="1100" dirty="0" err="1"/>
              <a:t>וב</a:t>
            </a:r>
            <a:r>
              <a:rPr lang="he-IL" sz="1100" dirty="0"/>
              <a:t>- 1966 נולד </a:t>
            </a:r>
            <a:endParaRPr lang="he-IL" sz="1100" dirty="0" smtClean="0"/>
          </a:p>
          <a:p>
            <a:r>
              <a:rPr lang="he-IL" sz="1100" dirty="0" smtClean="0"/>
              <a:t>בנם </a:t>
            </a:r>
            <a:r>
              <a:rPr lang="he-IL" sz="1100" dirty="0"/>
              <a:t>צור</a:t>
            </a:r>
            <a:r>
              <a:rPr lang="he-IL" sz="1100" dirty="0" smtClean="0"/>
              <a:t>. כאיש </a:t>
            </a:r>
            <a:r>
              <a:rPr lang="he-IL" sz="1100" dirty="0"/>
              <a:t>שדה, טבעי היה שיפנה ללימודי חקלאות בפקולטה אך בטרם סיים את לימודיו, ערב מלחמת </a:t>
            </a:r>
            <a:endParaRPr lang="he-IL" sz="1100" dirty="0" smtClean="0"/>
          </a:p>
          <a:p>
            <a:r>
              <a:rPr lang="he-IL" sz="1100" dirty="0" smtClean="0"/>
              <a:t>ששת </a:t>
            </a:r>
            <a:r>
              <a:rPr lang="he-IL" sz="1100" dirty="0"/>
              <a:t>הימים, נקרא להתייצב ביחידתו.</a:t>
            </a:r>
            <a:r>
              <a:rPr lang="he-IL" sz="1100" b="1" dirty="0"/>
              <a:t> </a:t>
            </a:r>
            <a:r>
              <a:rPr lang="he-IL" sz="1100" dirty="0" smtClean="0"/>
              <a:t>עמרם צורף </a:t>
            </a:r>
            <a:r>
              <a:rPr lang="he-IL" sz="1100" dirty="0"/>
              <a:t>לגדוד חיל הרגלים כמפקד יחידת סיור שעסקה בחילוץ, </a:t>
            </a:r>
            <a:endParaRPr lang="he-IL" sz="1100" dirty="0" smtClean="0"/>
          </a:p>
          <a:p>
            <a:r>
              <a:rPr lang="he-IL" sz="1100" dirty="0" smtClean="0"/>
              <a:t>חבלה ופינוי. ביום הראשון של מלחמת ששת הימים </a:t>
            </a:r>
            <a:r>
              <a:rPr lang="he-IL" sz="1100" dirty="0" smtClean="0"/>
              <a:t>נע עמרם עם </a:t>
            </a:r>
            <a:r>
              <a:rPr lang="he-IL" sz="1100" dirty="0" smtClean="0"/>
              <a:t>יחידתו לעבר </a:t>
            </a:r>
            <a:r>
              <a:rPr lang="he-IL" sz="1100" dirty="0"/>
              <a:t>מוצבי האויב דרך שדה חשוף </a:t>
            </a:r>
            <a:endParaRPr lang="he-IL" sz="1100" dirty="0" smtClean="0"/>
          </a:p>
          <a:p>
            <a:r>
              <a:rPr lang="he-IL" sz="1100" dirty="0" smtClean="0"/>
              <a:t>וזרוע </a:t>
            </a:r>
            <a:r>
              <a:rPr lang="he-IL" sz="1100" dirty="0"/>
              <a:t>מוקשים </a:t>
            </a:r>
            <a:r>
              <a:rPr lang="he-IL" sz="1100" dirty="0" smtClean="0"/>
              <a:t>כשהוא </a:t>
            </a:r>
            <a:r>
              <a:rPr lang="he-IL" sz="1100" dirty="0"/>
              <a:t>מפלס דרך </a:t>
            </a:r>
            <a:r>
              <a:rPr lang="he-IL" sz="1100" dirty="0" smtClean="0"/>
              <a:t>לגדוד שאחריו</a:t>
            </a:r>
            <a:r>
              <a:rPr lang="he-IL" sz="1100" dirty="0"/>
              <a:t>. </a:t>
            </a:r>
            <a:r>
              <a:rPr lang="he-IL" sz="1100" dirty="0" smtClean="0"/>
              <a:t>כך הצליח </a:t>
            </a:r>
            <a:r>
              <a:rPr lang="he-IL" sz="1100" dirty="0"/>
              <a:t>להעביר כוח ניכר אל מול עמדות האויב - ועם ערב </a:t>
            </a:r>
            <a:endParaRPr lang="he-IL" sz="1100" dirty="0" smtClean="0"/>
          </a:p>
          <a:p>
            <a:r>
              <a:rPr lang="he-IL" sz="1100" dirty="0" smtClean="0"/>
              <a:t>כבש </a:t>
            </a:r>
            <a:r>
              <a:rPr lang="he-IL" sz="1100" dirty="0"/>
              <a:t>הגדוד את היעדים תוך אבידות קשות. </a:t>
            </a:r>
            <a:r>
              <a:rPr lang="he-IL" sz="1100" dirty="0" smtClean="0"/>
              <a:t>בבוקר יום </a:t>
            </a:r>
            <a:r>
              <a:rPr lang="he-IL" sz="1100" dirty="0"/>
              <a:t>כ"ז באייר תשכ"ז (6.6.1967), אחרי הרעשת חיל </a:t>
            </a:r>
            <a:r>
              <a:rPr lang="he-IL" sz="1100" dirty="0" smtClean="0"/>
              <a:t>האוויר</a:t>
            </a:r>
            <a:r>
              <a:rPr lang="he-IL" sz="1100" dirty="0"/>
              <a:t>, התקיף הגדוד וכבש </a:t>
            </a:r>
            <a:r>
              <a:rPr lang="he-IL" sz="1100" dirty="0" smtClean="0"/>
              <a:t>משלט </a:t>
            </a:r>
            <a:r>
              <a:rPr lang="he-IL" sz="1100" dirty="0"/>
              <a:t>בכניסה המזרחית לעזה. קרוב לצהרים באה הפקודה לעלות על עזה ואז </a:t>
            </a:r>
            <a:r>
              <a:rPr lang="he-IL" sz="1100" dirty="0" smtClean="0"/>
              <a:t>התנהל </a:t>
            </a:r>
            <a:r>
              <a:rPr lang="he-IL" sz="1100" dirty="0"/>
              <a:t>קרב אכזרי </a:t>
            </a:r>
            <a:r>
              <a:rPr lang="he-IL" sz="1100" dirty="0" smtClean="0"/>
              <a:t>מבית </a:t>
            </a:r>
            <a:r>
              <a:rPr lang="he-IL" sz="1100" dirty="0"/>
              <a:t>לבית ומגג לגג. </a:t>
            </a:r>
            <a:r>
              <a:rPr lang="he-IL" sz="1100" dirty="0" smtClean="0"/>
              <a:t>עמרם נפגע מכדור אויב ונפל. </a:t>
            </a:r>
            <a:r>
              <a:rPr lang="he-IL" sz="1100" dirty="0"/>
              <a:t>הניח </a:t>
            </a:r>
            <a:r>
              <a:rPr lang="he-IL" sz="1100" dirty="0" err="1"/>
              <a:t>אשה</a:t>
            </a:r>
            <a:r>
              <a:rPr lang="he-IL" sz="1100" dirty="0"/>
              <a:t> וילד. </a:t>
            </a:r>
            <a:r>
              <a:rPr lang="he-IL" sz="1100" dirty="0" smtClean="0"/>
              <a:t>עמרם הובא </a:t>
            </a:r>
            <a:r>
              <a:rPr lang="he-IL" sz="1100" dirty="0"/>
              <a:t>לקבורה בבית הקברות הצבאי לשעת חירום בבארי ולאחר </a:t>
            </a:r>
            <a:r>
              <a:rPr lang="he-IL" sz="1100" dirty="0" smtClean="0"/>
              <a:t>שנה </a:t>
            </a:r>
            <a:r>
              <a:rPr lang="he-IL" sz="1100" dirty="0"/>
              <a:t>הועבר למנוחת עולמים בבית </a:t>
            </a:r>
            <a:r>
              <a:rPr lang="he-IL" sz="1100" dirty="0" smtClean="0"/>
              <a:t>העלמין </a:t>
            </a:r>
            <a:r>
              <a:rPr lang="he-IL" sz="1100" dirty="0"/>
              <a:t>בכפר מנחם. </a:t>
            </a:r>
            <a:r>
              <a:rPr lang="he-IL" sz="1100" dirty="0" smtClean="0"/>
              <a:t>אחיו </a:t>
            </a:r>
            <a:r>
              <a:rPr lang="he-IL" sz="1100" dirty="0"/>
              <a:t>יוחנן נפל גם הוא במלחמת ששת </a:t>
            </a:r>
            <a:r>
              <a:rPr lang="he-IL" sz="1100" dirty="0" smtClean="0"/>
              <a:t>הימים. </a:t>
            </a:r>
            <a:r>
              <a:rPr lang="he-IL" sz="1100" dirty="0"/>
              <a:t>מפקד חטיבתו ציין אותו לשבח אחרי </a:t>
            </a:r>
            <a:r>
              <a:rPr lang="he-IL" sz="1100" dirty="0" smtClean="0"/>
              <a:t>נפילתו </a:t>
            </a:r>
            <a:r>
              <a:rPr lang="he-IL" sz="1100" dirty="0"/>
              <a:t>על גילוי אומץ לב ודבקות במטרה. </a:t>
            </a:r>
            <a:r>
              <a:rPr lang="he-IL" sz="1100" dirty="0" smtClean="0"/>
              <a:t>קיבוץ כפר </a:t>
            </a:r>
            <a:r>
              <a:rPr lang="he-IL" sz="1100" dirty="0"/>
              <a:t>מנחם </a:t>
            </a:r>
            <a:r>
              <a:rPr lang="he-IL" sz="1100" dirty="0" smtClean="0"/>
              <a:t>הוציא </a:t>
            </a:r>
            <a:r>
              <a:rPr lang="he-IL" sz="1100" dirty="0"/>
              <a:t>ספר </a:t>
            </a:r>
            <a:r>
              <a:rPr lang="he-IL" sz="1100" dirty="0" smtClean="0"/>
              <a:t>על </a:t>
            </a:r>
            <a:r>
              <a:rPr lang="he-IL" sz="1100" dirty="0"/>
              <a:t>שני האחים "בני חורין". </a:t>
            </a:r>
            <a:r>
              <a:rPr lang="he-IL" sz="1100" dirty="0" smtClean="0"/>
              <a:t>בספר </a:t>
            </a:r>
            <a:r>
              <a:rPr lang="he-IL" sz="1100" dirty="0"/>
              <a:t>"בשש אחרי המלחמה" </a:t>
            </a:r>
            <a:r>
              <a:rPr lang="he-IL" sz="1100" dirty="0" smtClean="0"/>
              <a:t>של יוסי </a:t>
            </a:r>
            <a:r>
              <a:rPr lang="he-IL" sz="1100" dirty="0"/>
              <a:t>גמזו מובא הסיפור "שניהם כאחד" על האחים, יוחנן ועמרם; הסיפור הזה אף תורגם לאנגלית  ונדפס בארצות הברית. </a:t>
            </a:r>
            <a:endParaRPr lang="he-IL" sz="1100" dirty="0" smtClean="0"/>
          </a:p>
          <a:p>
            <a:endParaRPr lang="he-IL" sz="500" b="1" dirty="0" smtClean="0"/>
          </a:p>
          <a:p>
            <a:r>
              <a:rPr lang="he-IL" sz="1100" b="1" dirty="0" smtClean="0"/>
              <a:t>חברים מספרים על עמרם:</a:t>
            </a:r>
          </a:p>
          <a:p>
            <a:r>
              <a:rPr lang="he-IL" sz="1100" b="1" dirty="0" smtClean="0"/>
              <a:t>אפרת</a:t>
            </a:r>
            <a:r>
              <a:rPr lang="he-IL" sz="1100" b="1" dirty="0" smtClean="0"/>
              <a:t>:</a:t>
            </a:r>
            <a:r>
              <a:rPr lang="he-IL" sz="1100" dirty="0" smtClean="0"/>
              <a:t>..</a:t>
            </a:r>
            <a:r>
              <a:rPr lang="he-IL" sz="1100" dirty="0" smtClean="0"/>
              <a:t>קצת </a:t>
            </a:r>
            <a:r>
              <a:rPr lang="he-IL" sz="1100" dirty="0" smtClean="0"/>
              <a:t>זיכרונות </a:t>
            </a:r>
            <a:r>
              <a:rPr lang="he-IL" sz="1100" dirty="0" smtClean="0"/>
              <a:t>מהתקופה שלפני </a:t>
            </a:r>
            <a:r>
              <a:rPr lang="he-IL" sz="1100" dirty="0" smtClean="0"/>
              <a:t>"המ</a:t>
            </a:r>
            <a:r>
              <a:rPr lang="he-IL" sz="1100" dirty="0" smtClean="0"/>
              <a:t>וסד", </a:t>
            </a:r>
            <a:r>
              <a:rPr lang="he-IL" sz="1100" dirty="0" smtClean="0"/>
              <a:t>מהילדות המשותפת החייכנית שלנו, שלוש בנות וגברבר אחד: תלמה ונטע, אני ועמרם. זה היה אופייני לתקופת החורף, אחרי שהיו יורדים הרבה גשמים, היינו הולכים ארבעתנו אל הגבעות. אני זוכרת שעוד לא היו לנו מגפיים </a:t>
            </a:r>
            <a:r>
              <a:rPr lang="he-IL" sz="1100" dirty="0" smtClean="0"/>
              <a:t>והיינו </a:t>
            </a:r>
            <a:r>
              <a:rPr lang="he-IL" sz="1100" dirty="0" smtClean="0"/>
              <a:t>הולכים בנעליים מלאי בוץ </a:t>
            </a:r>
            <a:r>
              <a:rPr lang="he-IL" sz="1100" dirty="0" smtClean="0"/>
              <a:t>שהגיע </a:t>
            </a:r>
            <a:r>
              <a:rPr lang="he-IL" sz="1100" dirty="0" smtClean="0"/>
              <a:t>עד שולי המכנסיים (ומפחדים מה נחטוף מהמטפלת!). לי אישית היה קשה לא פעם להמשיך וללכת עם הנעליים האלה, ועמרם היה תמיד אומר: "נו, מספיק לעמוד" וגורר אותנו עד אפס נשימה הלאה, תמיד הלאה. בכל הטיולים הוא שנתן את הטון, משום שידע הרבה יותר מאיתנו על הטבע, על הפרחים, הציפורים וכל מיני בעלי </a:t>
            </a:r>
            <a:r>
              <a:rPr lang="he-IL" sz="1100" dirty="0" smtClean="0"/>
              <a:t>חיים ואנחנו</a:t>
            </a:r>
            <a:r>
              <a:rPr lang="he-IL" sz="1100" dirty="0" smtClean="0"/>
              <a:t>, </a:t>
            </a:r>
            <a:r>
              <a:rPr lang="he-IL" sz="1100" dirty="0" err="1" smtClean="0"/>
              <a:t>הפמלייה</a:t>
            </a:r>
            <a:r>
              <a:rPr lang="he-IL" sz="1100" dirty="0" smtClean="0"/>
              <a:t> שלו שאומרות "או, הנה..", ואילו עמרם לא מסתפק ומסביר: זה נחליאלי, זה כרכום, ולדבר המתרוצץ הזה לא קוראים 'מין לטאה', אלא זה בדיוק 'חומט'..</a:t>
            </a:r>
          </a:p>
          <a:p>
            <a:r>
              <a:rPr lang="he-IL" sz="1100" b="1" dirty="0" smtClean="0"/>
              <a:t>אהרון, בן קבוצתו: </a:t>
            </a:r>
            <a:r>
              <a:rPr lang="he-IL" sz="1100" dirty="0" smtClean="0"/>
              <a:t>..על טיולי הגבעות, הוא אמר לי פעם: "בעצם כל מה שאתה רואה פה, כל הגבעות האלה, היו פעם מיוערות. התורכים, הם לקחו את כל העצים בשביל להסיק את הרכבות שלהם. וצריך, </a:t>
            </a:r>
            <a:r>
              <a:rPr lang="he-IL" sz="1100" dirty="0" smtClean="0"/>
              <a:t>לכן, </a:t>
            </a:r>
            <a:r>
              <a:rPr lang="he-IL" sz="1100" dirty="0" smtClean="0"/>
              <a:t>לייער אותם מחדש"! ואז היינו אוספים זרעים של אצטרובלים, </a:t>
            </a:r>
            <a:r>
              <a:rPr lang="he-IL" sz="1100" dirty="0" smtClean="0"/>
              <a:t>והוא </a:t>
            </a:r>
            <a:r>
              <a:rPr lang="he-IL" sz="1100" dirty="0" smtClean="0"/>
              <a:t>עמרם, </a:t>
            </a:r>
            <a:r>
              <a:rPr lang="he-IL" sz="1100" dirty="0" err="1" smtClean="0"/>
              <a:t>אירגן</a:t>
            </a:r>
            <a:r>
              <a:rPr lang="he-IL" sz="1100" dirty="0" smtClean="0"/>
              <a:t> שם משתלה."</a:t>
            </a:r>
            <a:r>
              <a:rPr lang="he-IL" sz="1100" dirty="0" smtClean="0"/>
              <a:t>כשיהיו הרבה שתילים, </a:t>
            </a:r>
            <a:r>
              <a:rPr lang="he-IL" sz="1100" dirty="0" smtClean="0"/>
              <a:t>אמר, נצא </a:t>
            </a:r>
            <a:r>
              <a:rPr lang="he-IL" sz="1100" dirty="0" smtClean="0"/>
              <a:t>לגבעות, לייער", הוא לא סלח להם, לתורכים.</a:t>
            </a:r>
          </a:p>
          <a:p>
            <a:r>
              <a:rPr lang="he-IL" sz="1100" dirty="0" smtClean="0"/>
              <a:t>חוץ מזה המוסיקה, התיאבון העצום הזה למוסיקה, בפרט קלאסית, עוד משהיה קטן. </a:t>
            </a:r>
            <a:r>
              <a:rPr lang="he-IL" sz="1100" dirty="0" smtClean="0"/>
              <a:t>אני זוכר, לפני </a:t>
            </a:r>
            <a:r>
              <a:rPr lang="he-IL" sz="1100" dirty="0" smtClean="0"/>
              <a:t>שהתגייסנו לצבא, </a:t>
            </a:r>
            <a:r>
              <a:rPr lang="he-IL" sz="1100" dirty="0" smtClean="0"/>
              <a:t>עמרם </a:t>
            </a:r>
            <a:r>
              <a:rPr lang="he-IL" sz="1100" dirty="0" smtClean="0"/>
              <a:t>יום </a:t>
            </a:r>
            <a:r>
              <a:rPr lang="he-IL" sz="1100" dirty="0" smtClean="0"/>
              <a:t>אחד </a:t>
            </a:r>
            <a:r>
              <a:rPr lang="he-IL" sz="1100" dirty="0" smtClean="0"/>
              <a:t>קורא </a:t>
            </a:r>
            <a:r>
              <a:rPr lang="he-IL" sz="1100" dirty="0" smtClean="0"/>
              <a:t>לי ואומר: "תראה יש שם בספרית התקליטים, תקליט חדש שהגיע, הסימפוניה התשיעית של בטהובן, אז אולי אתה מוציא לי אותו משם?". "למה דווקא אני? " אז </a:t>
            </a:r>
            <a:r>
              <a:rPr lang="he-IL" sz="1100" dirty="0" smtClean="0"/>
              <a:t>ככה, </a:t>
            </a:r>
            <a:r>
              <a:rPr lang="he-IL" sz="1100" dirty="0" smtClean="0"/>
              <a:t>כל אחד </a:t>
            </a:r>
            <a:r>
              <a:rPr lang="he-IL" sz="1100" dirty="0" smtClean="0"/>
              <a:t>מהחבר'ה </a:t>
            </a:r>
            <a:r>
              <a:rPr lang="he-IL" sz="1100" dirty="0" err="1" smtClean="0"/>
              <a:t>היתה</a:t>
            </a:r>
            <a:r>
              <a:rPr lang="he-IL" sz="1100" dirty="0" smtClean="0"/>
              <a:t> </a:t>
            </a:r>
            <a:r>
              <a:rPr lang="he-IL" sz="1100" dirty="0" smtClean="0"/>
              <a:t>לו המומחיות שלו.. </a:t>
            </a:r>
            <a:r>
              <a:rPr lang="he-IL" sz="1100" dirty="0" smtClean="0"/>
              <a:t>טוב! </a:t>
            </a:r>
            <a:r>
              <a:rPr lang="he-IL" sz="1100" dirty="0" smtClean="0"/>
              <a:t>הלכנו לשם ביחד, הוצאתי לו את זה, ואחר כך מרוב שהיה חוזר ומאזין, אינספור פעמים, קרה איזה </a:t>
            </a:r>
            <a:r>
              <a:rPr lang="he-IL" sz="1100" dirty="0" smtClean="0"/>
              <a:t>'פנצ'ר </a:t>
            </a:r>
            <a:r>
              <a:rPr lang="he-IL" sz="1100" dirty="0" smtClean="0"/>
              <a:t>והמחט שרטה איפה ששרטה. מובן שאחר כך החזרנו את התקליט באותה דרך קונספירטיבית שהוצאנו אותו. הרבה זמן אחרי זה, אבוש, האחראי לא הבין מה קרה לתקליט שהיה חדש לגמרי...</a:t>
            </a:r>
          </a:p>
          <a:p>
            <a:r>
              <a:rPr lang="he-IL" sz="1100" b="1" dirty="0" smtClean="0"/>
              <a:t>תלמה בת קבוצתו:</a:t>
            </a:r>
            <a:r>
              <a:rPr lang="he-IL" sz="1100" dirty="0" smtClean="0"/>
              <a:t>..</a:t>
            </a:r>
            <a:r>
              <a:rPr lang="he-IL" sz="1100" dirty="0" err="1" smtClean="0"/>
              <a:t>וב'מוסד</a:t>
            </a:r>
            <a:r>
              <a:rPr lang="he-IL" sz="1100" dirty="0" smtClean="0"/>
              <a:t>', כשנעשינו עצמאיים, גדולים, וקצת ביקורתיים יתר על המידה, וקצת ציניים, ויכוחים עקרוניים על שיתוף. על אידיאולוגיות ועל מוסר, וחיי חברה. השמירה על מסגרת תנועתית, הנכונות והאחריות שכה אפיינו אותך כבר אז. בטיולי הכיתה, במסעות התנועה, במחנות. וכל כולך שקוע, עסוק, מתעניין, מחפש, תר. וכולך חי – כספית מתרוצצת, מתנוצצת, של חיוניות בלתי נלאית.</a:t>
            </a:r>
          </a:p>
          <a:p>
            <a:r>
              <a:rPr lang="he-IL" sz="1100" dirty="0" smtClean="0"/>
              <a:t>..ואז הלכת להדריך, ורצית לשתף את כולנו בלבטיך, בהישגיך וברעיונותיך על עבודת המדריך. ובגישתך הרצינית, תמיד היית מספר, מתלבט ומשתף את החברה', שיידעו, שיחושו אף הם, מה יש?</a:t>
            </a:r>
          </a:p>
          <a:p>
            <a:r>
              <a:rPr lang="he-IL" sz="1100" b="1" dirty="0" smtClean="0"/>
              <a:t>יוסי בן קבוצתו: </a:t>
            </a:r>
            <a:r>
              <a:rPr lang="he-IL" sz="1100" dirty="0" smtClean="0"/>
              <a:t>בסוף </a:t>
            </a:r>
            <a:r>
              <a:rPr lang="he-IL" sz="1100" dirty="0" smtClean="0"/>
              <a:t>כיתה ט' עמדה קבוצת 'סער' לבחור את שני מדריכיה הראשונים, ועמרם נבחר. הוטלה עליו משימה קשה מאוד למדריך </a:t>
            </a:r>
            <a:r>
              <a:rPr lang="he-IL" sz="1100" dirty="0" smtClean="0"/>
              <a:t>מתחיל </a:t>
            </a:r>
            <a:r>
              <a:rPr lang="he-IL" sz="1100" dirty="0" smtClean="0"/>
              <a:t>לעבוד עם קבוצה הצעירה ממנו בשלוש שנים בלבד. חטיבה צעירה עוד לא </a:t>
            </a:r>
            <a:r>
              <a:rPr lang="he-IL" sz="1100" dirty="0" smtClean="0"/>
              <a:t>הייתה </a:t>
            </a:r>
            <a:r>
              <a:rPr lang="he-IL" sz="1100" dirty="0" smtClean="0"/>
              <a:t>בכפר מנחם, הבנים הבוגרים </a:t>
            </a:r>
            <a:r>
              <a:rPr lang="he-IL" sz="1100" dirty="0" smtClean="0"/>
              <a:t>היו עדיין </a:t>
            </a:r>
            <a:r>
              <a:rPr lang="he-IL" sz="1100" dirty="0" smtClean="0"/>
              <a:t>בצבא ועלינו הוטלה ההדרכה בכל שכבות הגיל. גם היה ברור שהנסיעות התכופות לנגבה וחזרה, הכנת הפעולות והמרחק הגילי </a:t>
            </a:r>
            <a:r>
              <a:rPr lang="he-IL" sz="1100" dirty="0" smtClean="0"/>
              <a:t>הקטן בין </a:t>
            </a:r>
            <a:r>
              <a:rPr lang="he-IL" sz="1100" dirty="0" smtClean="0"/>
              <a:t>'סער' </a:t>
            </a:r>
            <a:r>
              <a:rPr lang="he-IL" sz="1100" dirty="0" err="1" smtClean="0"/>
              <a:t>ל'לבנה</a:t>
            </a:r>
            <a:r>
              <a:rPr lang="he-IL" sz="1100" dirty="0" smtClean="0"/>
              <a:t>' עלולים לפגוע קשות בלימודיו ובפעילות החברתית. אך עמרם לא נרתע, מישהו צריך לעשות את זה, ובכן, זה ייעשה, וייעשה על ידו. ובאמת, הטלת המשימה עליו נראתה כה טבעית, כה הולמת, והוא עמד בה הן כמדריך והן כראש קן. מאוחר יותר נפגשנו </a:t>
            </a:r>
            <a:r>
              <a:rPr lang="he-IL" sz="1100" dirty="0" err="1" smtClean="0"/>
              <a:t>ב'גולני</a:t>
            </a:r>
            <a:r>
              <a:rPr lang="he-IL" sz="1100" dirty="0" smtClean="0"/>
              <a:t>'</a:t>
            </a:r>
          </a:p>
          <a:p>
            <a:r>
              <a:rPr lang="he-IL" sz="1100" dirty="0" smtClean="0"/>
              <a:t> הוא </a:t>
            </a:r>
            <a:r>
              <a:rPr lang="he-IL" sz="1100" dirty="0" smtClean="0"/>
              <a:t>הוותיק </a:t>
            </a:r>
            <a:r>
              <a:rPr lang="he-IL" sz="1100" dirty="0" smtClean="0"/>
              <a:t>ואני הטירון. מפקד הכיתה שלי הכירו היטב מקורס המ"כים וכך זכיתי  לדרישות שלום רבות מידיד, ואמנם, לא מעט הודות לעמרם, יכולתי לעבור את הטירונות הקשה של 'גולני' בשקט </a:t>
            </a:r>
            <a:r>
              <a:rPr lang="he-IL" sz="1100" dirty="0" smtClean="0"/>
              <a:t>ובביטחון</a:t>
            </a:r>
            <a:r>
              <a:rPr lang="he-IL" sz="1100" dirty="0" smtClean="0"/>
              <a:t>. איני יודע אם הוא רצה לשרת דווקא בגולני, אך נדמה כי חיל הרגלים היה מקומו הטבעי. הוא אהב את הטבע ברמ"ח אבריו והסיור בו הפך לחלק קבוע בכל תכניותיו. </a:t>
            </a:r>
          </a:p>
          <a:p>
            <a:r>
              <a:rPr lang="he-IL" sz="1100" i="1" dirty="0" smtClean="0">
                <a:solidFill>
                  <a:srgbClr val="FF0000"/>
                </a:solidFill>
              </a:rPr>
              <a:t>בחברת הילדים קיים עמרם את משק בעלי החיים, ומצאתי בעיתון הקבוצה 'מפרי עטנו', סקירה פרי עטו של עמרם: </a:t>
            </a:r>
          </a:p>
          <a:p>
            <a:r>
              <a:rPr lang="he-IL" sz="1100" i="1" dirty="0" smtClean="0">
                <a:solidFill>
                  <a:srgbClr val="FF0000"/>
                </a:solidFill>
              </a:rPr>
              <a:t>עכשיו – התחיל האביב: הדרורים החלו בונים את קיניהם, וקול זמרתם נשתנה מזה שהיה בחורף. החוחיות מזמרות בעליזות, ורק עכשיו נראות על פני האדמה, יען כי בחורף אינן יורדות אף פעם למקומות נמוכים. לפני שבוע הגיע הירקון הסורי, הוא ממשפחת </a:t>
            </a:r>
            <a:r>
              <a:rPr lang="he-IL" sz="1100" i="1" dirty="0" err="1" smtClean="0">
                <a:solidFill>
                  <a:srgbClr val="FF0000"/>
                </a:solidFill>
              </a:rPr>
              <a:t>הכנריים</a:t>
            </a:r>
            <a:r>
              <a:rPr lang="he-IL" sz="1100" i="1" dirty="0" smtClean="0">
                <a:solidFill>
                  <a:srgbClr val="FF0000"/>
                </a:solidFill>
              </a:rPr>
              <a:t>, כנראה בגלל ששירתו דומה לזמרת הכנרית. לפני שבועיים הגיעו הסיסים, הם דומים לסנוניות, אלא רק שהם קצת יותר גדולים ועפים בגובה רב. הם אוכלים זבובים. הנחליאלים עוזבים את הארץ והזרזירים נעלמים. רק עורבי הזרע נראים בלהקות. בעוד חודש יגיעו התורים והסנוניות, ועוד מעט תוכלו למצוא קינים וגוזלים בסבכי העצים. </a:t>
            </a:r>
            <a:r>
              <a:rPr lang="he-IL" sz="1100" b="1" i="1" dirty="0" smtClean="0">
                <a:solidFill>
                  <a:srgbClr val="FF0000"/>
                </a:solidFill>
              </a:rPr>
              <a:t>(עמרם, עלון הקיר 'מפרי עטנו', נגבה 1951</a:t>
            </a:r>
            <a:r>
              <a:rPr lang="he-IL" sz="1100" b="1" i="1" dirty="0" smtClean="0">
                <a:solidFill>
                  <a:srgbClr val="FF0000"/>
                </a:solidFill>
              </a:rPr>
              <a:t>)</a:t>
            </a:r>
          </a:p>
          <a:p>
            <a:r>
              <a:rPr lang="he-IL" sz="1100" b="1" i="1" dirty="0" smtClean="0">
                <a:solidFill>
                  <a:srgbClr val="0070C0"/>
                </a:solidFill>
              </a:rPr>
              <a:t>נראה לי שנכון להצמיד אל אותם קטעים המתייחסים לאהבתו לחי ולטבע </a:t>
            </a:r>
            <a:r>
              <a:rPr lang="he-IL" sz="1100" b="1" i="1" smtClean="0">
                <a:solidFill>
                  <a:srgbClr val="0070C0"/>
                </a:solidFill>
              </a:rPr>
              <a:t>ולא במקום בו </a:t>
            </a:r>
            <a:r>
              <a:rPr lang="he-IL" sz="1100" b="1" i="1" dirty="0" smtClean="0">
                <a:solidFill>
                  <a:srgbClr val="0070C0"/>
                </a:solidFill>
              </a:rPr>
              <a:t>שולב...</a:t>
            </a:r>
            <a:endParaRPr lang="he-IL" sz="1100" b="1" i="1" dirty="0" smtClean="0">
              <a:solidFill>
                <a:srgbClr val="0070C0"/>
              </a:solidFill>
            </a:endParaRPr>
          </a:p>
          <a:p>
            <a:endParaRPr lang="he-IL" sz="400" b="1" i="1" dirty="0" smtClean="0"/>
          </a:p>
          <a:p>
            <a:r>
              <a:rPr lang="he-IL" sz="1100" b="1" dirty="0" smtClean="0"/>
              <a:t>עמרם שולח גלויה  מוצ"ש 3-5-67     </a:t>
            </a:r>
            <a:r>
              <a:rPr lang="he-IL" sz="1100" dirty="0" smtClean="0"/>
              <a:t>שלום הורים, למרות שרק אתמול הייתי בבית, לא הספקתי להגיד לכם כלום מלבד 'שלום', ועד כה לא הזדמן לי לכתוב אליכם. ובכן, אין זה מילוי חוב, אלא צורך פשוט להגיד כמה מילים.  מאד שמחתי שהצלחתי להגיע הביתה לכמה שעות, משום שכעת אינני יודע מתי אוכל להגיע בשנית. במקרה הטוב, אולי עוד שבועיים. את צור ראיתי רק תוך כדי שינה, וחבל שלא ראיתיו ער. אבל גם כך עשה עלי רושם של ילד גדול יותר מהילד שהכרתי לפני שבועיים. הקשה ביותר זה לשאת את הגעגועים אליו, אבל כמובן שאין בכך לפגוע ביכולתי לבצע את כל מה שאני צריך, או אצטרך לבצע. אצלי הכל בסדר וכנראה ימשיך להיות כך בזמן הקרוב, כל העתיד להתרחש איננו בגדר של הפתעה ויש לעבור זאת, לדעתי, ככל האפשר מהר. מסרו ד"ש לסבא, אני מוסיף עוד גלויה לברוך ואולי אספיק גם לכתוב לשולמית. אז זהו, שלום ולהתראות,   </a:t>
            </a:r>
            <a:r>
              <a:rPr lang="he-IL" sz="1100" b="1" dirty="0" smtClean="0"/>
              <a:t>שלכם עמרם</a:t>
            </a:r>
          </a:p>
          <a:p>
            <a:endParaRPr lang="he-IL" sz="1100" b="1" i="1" dirty="0" smtClean="0"/>
          </a:p>
          <a:p>
            <a:endParaRPr lang="he-IL" sz="1100" b="1" i="1" dirty="0" smtClean="0"/>
          </a:p>
          <a:p>
            <a:endParaRPr lang="he-IL" sz="1100" b="1" i="1" dirty="0" smtClean="0"/>
          </a:p>
          <a:p>
            <a:endParaRPr lang="he-IL" sz="1100" dirty="0" smtClean="0"/>
          </a:p>
          <a:p>
            <a:endParaRPr lang="he-IL" sz="1100" dirty="0" smtClean="0"/>
          </a:p>
          <a:p>
            <a:endParaRPr lang="he-IL" sz="1100" dirty="0"/>
          </a:p>
        </p:txBody>
      </p:sp>
      <p:pic>
        <p:nvPicPr>
          <p:cNvPr id="5" name="תמונה 4" descr="בן חורין עמרם כפר מנחם.jpg"/>
          <p:cNvPicPr>
            <a:picLocks noChangeAspect="1"/>
          </p:cNvPicPr>
          <p:nvPr/>
        </p:nvPicPr>
        <p:blipFill>
          <a:blip r:embed="rId2" cstate="print"/>
          <a:srcRect l="5453" t="4622" r="7304" b="12181"/>
          <a:stretch>
            <a:fillRect/>
          </a:stretch>
        </p:blipFill>
        <p:spPr>
          <a:xfrm>
            <a:off x="0" y="108397"/>
            <a:ext cx="1512168" cy="1701189"/>
          </a:xfrm>
          <a:prstGeom prst="rect">
            <a:avLst/>
          </a:prstGeom>
        </p:spPr>
      </p:pic>
      <p:sp>
        <p:nvSpPr>
          <p:cNvPr id="9" name="TextBox 8"/>
          <p:cNvSpPr txBox="1"/>
          <p:nvPr/>
        </p:nvSpPr>
        <p:spPr>
          <a:xfrm>
            <a:off x="252239" y="-35619"/>
            <a:ext cx="864096" cy="261610"/>
          </a:xfrm>
          <a:prstGeom prst="rect">
            <a:avLst/>
          </a:prstGeom>
          <a:noFill/>
        </p:spPr>
        <p:txBody>
          <a:bodyPr wrap="square" rtlCol="1">
            <a:spAutoFit/>
          </a:bodyPr>
          <a:lstStyle/>
          <a:p>
            <a:pPr algn="ctr"/>
            <a:r>
              <a:rPr lang="he-IL" sz="1100" dirty="0" smtClean="0"/>
              <a:t>כפר מנחם</a:t>
            </a:r>
            <a:endParaRPr lang="he-IL" sz="11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8</Words>
  <Application>Microsoft Office PowerPoint</Application>
  <PresentationFormat>מותאם אישית</PresentationFormat>
  <Paragraphs>29</Paragraphs>
  <Slides>1</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vt:i4>
      </vt:variant>
    </vt:vector>
  </HeadingPairs>
  <TitlesOfParts>
    <vt:vector size="2" baseType="lpstr">
      <vt:lpstr>ערכת נושא Office</vt:lpstr>
      <vt:lpstr>שקופית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ELIZ</dc:creator>
  <cp:lastModifiedBy>USER</cp:lastModifiedBy>
  <cp:revision>15</cp:revision>
  <dcterms:created xsi:type="dcterms:W3CDTF">2017-05-12T06:48:56Z</dcterms:created>
  <dcterms:modified xsi:type="dcterms:W3CDTF">2017-05-16T06:33:22Z</dcterms:modified>
</cp:coreProperties>
</file>