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57" r:id="rId1"/>
  </p:sldMasterIdLst>
  <p:sldIdLst>
    <p:sldId id="256" r:id="rId2"/>
    <p:sldId id="257" r:id="rId3"/>
    <p:sldId id="264" r:id="rId4"/>
    <p:sldId id="258" r:id="rId5"/>
    <p:sldId id="259" r:id="rId6"/>
    <p:sldId id="261" r:id="rId7"/>
    <p:sldId id="263" r:id="rId8"/>
    <p:sldId id="260" r:id="rId9"/>
    <p:sldId id="262" r:id="rId10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A2EAF4"/>
    <a:srgbClr val="00CC66"/>
    <a:srgbClr val="E509D5"/>
    <a:srgbClr val="009999"/>
    <a:srgbClr val="99FFCC"/>
    <a:srgbClr val="BFF2F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2" d="100"/>
          <a:sy n="82" d="100"/>
        </p:scale>
        <p:origin x="120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>
            <a:extLst>
              <a:ext uri="{FF2B5EF4-FFF2-40B4-BE49-F238E27FC236}">
                <a16:creationId xmlns:a16="http://schemas.microsoft.com/office/drawing/2014/main" id="{4BC10960-1683-5705-2A38-015D6AC8C19B}"/>
              </a:ext>
            </a:extLst>
          </p:cNvPr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23555" name="Freeform 3">
              <a:extLst>
                <a:ext uri="{FF2B5EF4-FFF2-40B4-BE49-F238E27FC236}">
                  <a16:creationId xmlns:a16="http://schemas.microsoft.com/office/drawing/2014/main" id="{1D063258-1CB0-9DAD-5670-CC732A8BDFF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556" name="Freeform 4">
              <a:extLst>
                <a:ext uri="{FF2B5EF4-FFF2-40B4-BE49-F238E27FC236}">
                  <a16:creationId xmlns:a16="http://schemas.microsoft.com/office/drawing/2014/main" id="{5841E297-865D-1F7F-F7A8-9941C6E54BA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557" name="Freeform 5">
              <a:extLst>
                <a:ext uri="{FF2B5EF4-FFF2-40B4-BE49-F238E27FC236}">
                  <a16:creationId xmlns:a16="http://schemas.microsoft.com/office/drawing/2014/main" id="{AB000821-A303-B0FE-C3BC-4F48226E917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558" name="Freeform 6">
              <a:extLst>
                <a:ext uri="{FF2B5EF4-FFF2-40B4-BE49-F238E27FC236}">
                  <a16:creationId xmlns:a16="http://schemas.microsoft.com/office/drawing/2014/main" id="{28453A5E-FC2A-4B08-7A6E-7B2EB6A7942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559" name="Freeform 7">
              <a:extLst>
                <a:ext uri="{FF2B5EF4-FFF2-40B4-BE49-F238E27FC236}">
                  <a16:creationId xmlns:a16="http://schemas.microsoft.com/office/drawing/2014/main" id="{DF47AA7E-78EA-FB6C-53D1-2945C77D237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560" name="Freeform 8">
              <a:extLst>
                <a:ext uri="{FF2B5EF4-FFF2-40B4-BE49-F238E27FC236}">
                  <a16:creationId xmlns:a16="http://schemas.microsoft.com/office/drawing/2014/main" id="{891CBE4A-6DC2-0993-4E94-1FCF59F2049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23561" name="Rectangle 9">
            <a:extLst>
              <a:ext uri="{FF2B5EF4-FFF2-40B4-BE49-F238E27FC236}">
                <a16:creationId xmlns:a16="http://schemas.microsoft.com/office/drawing/2014/main" id="{AC2B6937-3DF8-8C45-A1D2-5957716036D7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he-IL" altLang="he-IL" noProof="0"/>
              <a:t>לחץ כדי לערוך סגנון כותרת של תבנית בסיס</a:t>
            </a:r>
          </a:p>
        </p:txBody>
      </p:sp>
      <p:sp>
        <p:nvSpPr>
          <p:cNvPr id="23562" name="Rectangle 10">
            <a:extLst>
              <a:ext uri="{FF2B5EF4-FFF2-40B4-BE49-F238E27FC236}">
                <a16:creationId xmlns:a16="http://schemas.microsoft.com/office/drawing/2014/main" id="{FD87CFE3-3A51-E014-D035-E9950887274D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he-IL" altLang="he-IL" noProof="0"/>
              <a:t>לחץ כדי לערוך סגנון כותרת משנה של תבנית בסיס</a:t>
            </a:r>
          </a:p>
        </p:txBody>
      </p:sp>
      <p:sp>
        <p:nvSpPr>
          <p:cNvPr id="23563" name="Rectangle 11">
            <a:extLst>
              <a:ext uri="{FF2B5EF4-FFF2-40B4-BE49-F238E27FC236}">
                <a16:creationId xmlns:a16="http://schemas.microsoft.com/office/drawing/2014/main" id="{2A304323-0E30-EA97-37AF-5729F9DAB52E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23564" name="Rectangle 12">
            <a:extLst>
              <a:ext uri="{FF2B5EF4-FFF2-40B4-BE49-F238E27FC236}">
                <a16:creationId xmlns:a16="http://schemas.microsoft.com/office/drawing/2014/main" id="{10E1AAA9-F28E-25A9-DAEB-B130321A0FC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23565" name="Rectangle 13">
            <a:extLst>
              <a:ext uri="{FF2B5EF4-FFF2-40B4-BE49-F238E27FC236}">
                <a16:creationId xmlns:a16="http://schemas.microsoft.com/office/drawing/2014/main" id="{CC2D581E-EE27-D5FD-713F-963CB73A61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444F802-2316-4448-8DDE-8F413A5C5F1C}" type="slidenum">
              <a:rPr lang="he-IL" altLang="he-IL"/>
              <a:pPr/>
              <a:t>‹#›</a:t>
            </a:fld>
            <a:endParaRPr lang="en-US" altLang="he-IL"/>
          </a:p>
        </p:txBody>
      </p:sp>
      <p:pic>
        <p:nvPicPr>
          <p:cNvPr id="23566" name="Picture 14">
            <a:extLst>
              <a:ext uri="{FF2B5EF4-FFF2-40B4-BE49-F238E27FC236}">
                <a16:creationId xmlns:a16="http://schemas.microsoft.com/office/drawing/2014/main" id="{9A3D8AB6-773F-6A94-16AA-0588C983064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15888"/>
            <a:ext cx="935037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67" name="Line 15">
            <a:extLst>
              <a:ext uri="{FF2B5EF4-FFF2-40B4-BE49-F238E27FC236}">
                <a16:creationId xmlns:a16="http://schemas.microsoft.com/office/drawing/2014/main" id="{F5F7CF54-8016-130A-BC04-06B93D345E6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406525" y="1341438"/>
            <a:ext cx="7269163" cy="0"/>
          </a:xfrm>
          <a:prstGeom prst="line">
            <a:avLst/>
          </a:prstGeom>
          <a:noFill/>
          <a:ln w="28575">
            <a:solidFill>
              <a:srgbClr val="4DCC4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3568" name="Text Box 16">
            <a:extLst>
              <a:ext uri="{FF2B5EF4-FFF2-40B4-BE49-F238E27FC236}">
                <a16:creationId xmlns:a16="http://schemas.microsoft.com/office/drawing/2014/main" id="{59043B43-5628-F5AE-9D2A-EBC71902933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138363" y="981075"/>
            <a:ext cx="4017962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rtl="0"/>
            <a:r>
              <a:rPr lang="en-US" altLang="he-IL" sz="2000" b="1" i="1"/>
              <a:t>Kibbutz Kfar-Menachem</a:t>
            </a:r>
            <a:endParaRPr lang="en-US" altLang="he-IL" sz="2000"/>
          </a:p>
        </p:txBody>
      </p:sp>
      <p:sp>
        <p:nvSpPr>
          <p:cNvPr id="23569" name="Text Box 17">
            <a:extLst>
              <a:ext uri="{FF2B5EF4-FFF2-40B4-BE49-F238E27FC236}">
                <a16:creationId xmlns:a16="http://schemas.microsoft.com/office/drawing/2014/main" id="{ADE1A3C7-873E-21CC-646B-4F57342F0EF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227763" y="981075"/>
            <a:ext cx="22320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he-IL" sz="2000" b="1" i="1"/>
              <a:t>קיבוץ כפר-מנחם</a:t>
            </a:r>
            <a:r>
              <a:rPr lang="en-US" altLang="he-IL" sz="2000" b="1" i="1"/>
              <a:t> </a:t>
            </a:r>
          </a:p>
          <a:p>
            <a:endParaRPr lang="en-US" altLang="he-IL" sz="2000"/>
          </a:p>
        </p:txBody>
      </p:sp>
    </p:spTree>
  </p:cSld>
  <p:clrMapOvr>
    <a:masterClrMapping/>
  </p:clrMapOvr>
  <p:transition advClick="0" advTm="3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6EB810F-438E-F9C4-E4A8-B7AB3759F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604431CB-06A8-0E85-978E-A074BA0497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656E46F-BB92-515C-038D-B24965D38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777F116-3E9E-06AF-8562-047DDE59D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F9162C6-2969-4428-BD0E-3554C63D5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12DC2-250D-445D-A5D2-2A5AB3C8EAEF}" type="slidenum">
              <a:rPr lang="he-IL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084138489"/>
      </p:ext>
    </p:extLst>
  </p:cSld>
  <p:clrMapOvr>
    <a:masterClrMapping/>
  </p:clrMapOvr>
  <p:transition advClick="0" advTm="3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07DD1257-CCC7-5D02-63EA-6DA2589E1F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C15BE8E1-7C71-E4D8-DD4F-7BA0CFDF49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F95D6C8-54CB-28AD-95FF-9E540777B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208F456-8139-FB2E-4501-FAAEAFC2F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B54C242-54A5-A183-2FAA-0CAF9E405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0F38F-47EC-49F6-9735-752E01D85C7E}" type="slidenum">
              <a:rPr lang="he-IL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809431522"/>
      </p:ext>
    </p:extLst>
  </p:cSld>
  <p:clrMapOvr>
    <a:masterClrMapping/>
  </p:clrMapOvr>
  <p:transition advClick="0" advTm="3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98E4875-4287-F9D1-2DAD-432E71AA9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B5BE735-D78B-A693-E1E4-20C718083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D0F33EF-A47D-18D8-5F2D-8001CFC96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FB276D5-EE4C-8839-6D0B-954904C7C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D84CD43-4B63-1BD6-644B-8B5384085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40FA-A415-47E0-BB54-55B311C8E09C}" type="slidenum">
              <a:rPr lang="he-IL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297193596"/>
      </p:ext>
    </p:extLst>
  </p:cSld>
  <p:clrMapOvr>
    <a:masterClrMapping/>
  </p:clrMapOvr>
  <p:transition advClick="0" advTm="3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F855E8F-6F86-9A5E-6F6C-78404E363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7970D5A7-C989-18AA-E358-F0F3B56BF1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D02DFD7-824F-6546-F042-BA9BA5ECC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83DD00F-CE64-D357-F57D-2B7E097A1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393A1A3-D9EB-42E2-E525-806B57BCE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C3BD9-29C1-4D4A-81A7-BB4377809C97}" type="slidenum">
              <a:rPr lang="he-IL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922375715"/>
      </p:ext>
    </p:extLst>
  </p:cSld>
  <p:clrMapOvr>
    <a:masterClrMapping/>
  </p:clrMapOvr>
  <p:transition advClick="0" advTm="3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BA7D350-6BB4-CEC8-1599-65D28B1F8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FBD583C-0913-82D3-1E0A-300CD7CF2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0D76284A-8B70-FA4D-8E5F-549E57EAD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C6A803F4-4BB1-9099-4499-06E7A0A4C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F59EE07A-EF8D-E5B7-67DF-7CB535CE2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9CE2F47F-D79D-F34A-6323-FE9280516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5AC6E-3109-4CAB-9DE4-53343D1ADFC0}" type="slidenum">
              <a:rPr lang="he-IL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766871458"/>
      </p:ext>
    </p:extLst>
  </p:cSld>
  <p:clrMapOvr>
    <a:masterClrMapping/>
  </p:clrMapOvr>
  <p:transition advClick="0" advTm="3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016409A-0356-F07F-3A3C-89C7312AE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5E1E3E3-5BDB-C779-87EA-77B2E7E171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8DE73E3-B9EE-C357-CDAA-B4D1728B48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3AB4E03B-4CAA-89E1-7129-50D2697266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2626B666-07F5-C559-68D1-C4C50F9F8F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D3957D73-2373-116F-1473-C1FF490FA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B541CC40-FADF-ADAB-4581-D86C00AC3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4CBF980E-B7B7-F3BE-8FF5-42C1CC3C5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B01805-5CE6-4D0F-B39A-15987D5C8AA4}" type="slidenum">
              <a:rPr lang="he-IL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814105276"/>
      </p:ext>
    </p:extLst>
  </p:cSld>
  <p:clrMapOvr>
    <a:masterClrMapping/>
  </p:clrMapOvr>
  <p:transition advClick="0" advTm="3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637C2FC-D114-8C9C-32BE-18916E0CB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DB22C7CA-7CDD-FE9E-57F8-AD1EEE1F8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80374AE0-4D1D-3ECB-4016-3183F8659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AF0E36DE-F3CE-6882-3D8B-456AC21F2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21BBD-2425-4667-8204-A0BA0748BC1A}" type="slidenum">
              <a:rPr lang="he-IL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259916812"/>
      </p:ext>
    </p:extLst>
  </p:cSld>
  <p:clrMapOvr>
    <a:masterClrMapping/>
  </p:clrMapOvr>
  <p:transition advClick="0" advTm="3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264DAC5A-99A5-E2A8-86C6-E9E10EACB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108185BD-FCFC-CF2E-2DBF-05F8C8C63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FF749736-91EB-C40C-1D06-51293E524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9ADB67-EE68-46C6-B0DE-D7D326CD07C9}" type="slidenum">
              <a:rPr lang="he-IL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948465747"/>
      </p:ext>
    </p:extLst>
  </p:cSld>
  <p:clrMapOvr>
    <a:masterClrMapping/>
  </p:clrMapOvr>
  <p:transition advClick="0" advTm="3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45AEBC2-BE66-4819-887A-071CB0025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305B578-178C-4E10-80BC-374DA7E9A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481900E0-B4E4-B85A-0373-9A1ECD8E07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2F96E6DD-D182-0D00-396B-2AD35B1AA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F15AFF5-A0D5-D487-D409-916E0BCC2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3B5FCFB6-1BB9-FAB6-D7F8-0FFB3CD9B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56871-F068-4FE7-8485-47945D3BF2B1}" type="slidenum">
              <a:rPr lang="he-IL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220522083"/>
      </p:ext>
    </p:extLst>
  </p:cSld>
  <p:clrMapOvr>
    <a:masterClrMapping/>
  </p:clrMapOvr>
  <p:transition advClick="0" advTm="3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AEC66F2-C405-B9B9-6E2E-D7013BB95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26797D01-C11B-1884-89C0-E11C8A99F5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D7367FD9-2563-254F-F985-B362F668DD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E4A097DA-CB63-D734-0CBF-E09B68C55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259641BA-CF3C-B147-C8E4-1E4DC7DE5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1D48D690-B171-BC07-9DE0-DA10F6A11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801E9-2971-457E-9CF2-93AF55FA57DB}" type="slidenum">
              <a:rPr lang="he-IL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266137236"/>
      </p:ext>
    </p:extLst>
  </p:cSld>
  <p:clrMapOvr>
    <a:masterClrMapping/>
  </p:clrMapOvr>
  <p:transition advClick="0" advTm="3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>
            <a:extLst>
              <a:ext uri="{FF2B5EF4-FFF2-40B4-BE49-F238E27FC236}">
                <a16:creationId xmlns:a16="http://schemas.microsoft.com/office/drawing/2014/main" id="{945B3040-DF09-A000-CCB6-02E0BBD6BDC7}"/>
              </a:ext>
            </a:extLst>
          </p:cNvPr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22531" name="Freeform 3">
              <a:extLst>
                <a:ext uri="{FF2B5EF4-FFF2-40B4-BE49-F238E27FC236}">
                  <a16:creationId xmlns:a16="http://schemas.microsoft.com/office/drawing/2014/main" id="{F9CC5418-0C0C-B297-9CA5-4FD06302902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2532" name="Freeform 4">
              <a:extLst>
                <a:ext uri="{FF2B5EF4-FFF2-40B4-BE49-F238E27FC236}">
                  <a16:creationId xmlns:a16="http://schemas.microsoft.com/office/drawing/2014/main" id="{06925B15-93F3-17FF-335D-F06B7AD6622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2533" name="Freeform 5">
              <a:extLst>
                <a:ext uri="{FF2B5EF4-FFF2-40B4-BE49-F238E27FC236}">
                  <a16:creationId xmlns:a16="http://schemas.microsoft.com/office/drawing/2014/main" id="{83123868-88D1-88B6-9F20-87755E91496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2534" name="Freeform 6">
              <a:extLst>
                <a:ext uri="{FF2B5EF4-FFF2-40B4-BE49-F238E27FC236}">
                  <a16:creationId xmlns:a16="http://schemas.microsoft.com/office/drawing/2014/main" id="{B38F292D-753F-074F-C80C-81CCED22AFA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2535" name="Freeform 7">
              <a:extLst>
                <a:ext uri="{FF2B5EF4-FFF2-40B4-BE49-F238E27FC236}">
                  <a16:creationId xmlns:a16="http://schemas.microsoft.com/office/drawing/2014/main" id="{957D7D0A-A42B-205A-4C1A-CB078A2315F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2536" name="Freeform 8">
              <a:extLst>
                <a:ext uri="{FF2B5EF4-FFF2-40B4-BE49-F238E27FC236}">
                  <a16:creationId xmlns:a16="http://schemas.microsoft.com/office/drawing/2014/main" id="{604C9E0A-00FA-93CF-7567-2D63438752B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2537" name="Freeform 9">
              <a:extLst>
                <a:ext uri="{FF2B5EF4-FFF2-40B4-BE49-F238E27FC236}">
                  <a16:creationId xmlns:a16="http://schemas.microsoft.com/office/drawing/2014/main" id="{2E869D54-3438-4596-14BF-629F70A9E75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2538" name="Freeform 10">
              <a:extLst>
                <a:ext uri="{FF2B5EF4-FFF2-40B4-BE49-F238E27FC236}">
                  <a16:creationId xmlns:a16="http://schemas.microsoft.com/office/drawing/2014/main" id="{FB3F7909-394F-10D1-4979-FE44513D7EE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22539" name="Rectangle 11">
            <a:extLst>
              <a:ext uri="{FF2B5EF4-FFF2-40B4-BE49-F238E27FC236}">
                <a16:creationId xmlns:a16="http://schemas.microsoft.com/office/drawing/2014/main" id="{892D9CEB-FCFC-1D05-F924-31E9AE282D9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he-IL"/>
          </a:p>
        </p:txBody>
      </p:sp>
      <p:sp>
        <p:nvSpPr>
          <p:cNvPr id="22540" name="Rectangle 12">
            <a:extLst>
              <a:ext uri="{FF2B5EF4-FFF2-40B4-BE49-F238E27FC236}">
                <a16:creationId xmlns:a16="http://schemas.microsoft.com/office/drawing/2014/main" id="{0AF0B8D9-6D89-637C-E7C1-FA729027BE5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he-IL"/>
          </a:p>
        </p:txBody>
      </p:sp>
      <p:sp>
        <p:nvSpPr>
          <p:cNvPr id="22541" name="Rectangle 13">
            <a:extLst>
              <a:ext uri="{FF2B5EF4-FFF2-40B4-BE49-F238E27FC236}">
                <a16:creationId xmlns:a16="http://schemas.microsoft.com/office/drawing/2014/main" id="{5233E664-6829-2C17-3771-1621AE7F231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1263E5A-6589-4183-9435-D160CC00D1E6}" type="slidenum">
              <a:rPr lang="he-IL" altLang="he-IL"/>
              <a:pPr/>
              <a:t>‹#›</a:t>
            </a:fld>
            <a:endParaRPr lang="en-US" altLang="he-IL"/>
          </a:p>
        </p:txBody>
      </p:sp>
      <p:sp>
        <p:nvSpPr>
          <p:cNvPr id="22542" name="Rectangle 14">
            <a:extLst>
              <a:ext uri="{FF2B5EF4-FFF2-40B4-BE49-F238E27FC236}">
                <a16:creationId xmlns:a16="http://schemas.microsoft.com/office/drawing/2014/main" id="{B599FF61-E396-E475-FFEA-9882FD41BED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סגנון כותרת של תבנית בסיס</a:t>
            </a:r>
          </a:p>
        </p:txBody>
      </p:sp>
      <p:sp>
        <p:nvSpPr>
          <p:cNvPr id="22543" name="Rectangle 15">
            <a:extLst>
              <a:ext uri="{FF2B5EF4-FFF2-40B4-BE49-F238E27FC236}">
                <a16:creationId xmlns:a16="http://schemas.microsoft.com/office/drawing/2014/main" id="{7A2B1627-EA18-0541-B85C-817F425B78C9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סגנונות טקסט של תבנית בסיס</a:t>
            </a:r>
          </a:p>
          <a:p>
            <a:pPr lvl="1"/>
            <a:r>
              <a:rPr lang="he-IL" altLang="he-IL"/>
              <a:t>רמה שנייה</a:t>
            </a:r>
          </a:p>
          <a:p>
            <a:pPr lvl="2"/>
            <a:r>
              <a:rPr lang="he-IL" altLang="he-IL"/>
              <a:t>רמה שלישית</a:t>
            </a:r>
          </a:p>
          <a:p>
            <a:pPr lvl="3"/>
            <a:r>
              <a:rPr lang="he-IL" altLang="he-IL"/>
              <a:t>רמה רביעית</a:t>
            </a:r>
          </a:p>
          <a:p>
            <a:pPr lvl="4"/>
            <a:r>
              <a:rPr lang="he-IL" altLang="he-IL"/>
              <a:t>רמה חמישית</a:t>
            </a:r>
          </a:p>
        </p:txBody>
      </p:sp>
      <p:pic>
        <p:nvPicPr>
          <p:cNvPr id="22544" name="Picture 16">
            <a:extLst>
              <a:ext uri="{FF2B5EF4-FFF2-40B4-BE49-F238E27FC236}">
                <a16:creationId xmlns:a16="http://schemas.microsoft.com/office/drawing/2014/main" id="{8BEDAD23-3837-D864-6914-0C18F6BC52C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15888"/>
            <a:ext cx="935037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45" name="Line 17">
            <a:extLst>
              <a:ext uri="{FF2B5EF4-FFF2-40B4-BE49-F238E27FC236}">
                <a16:creationId xmlns:a16="http://schemas.microsoft.com/office/drawing/2014/main" id="{BBBF8FC8-478D-6D56-80ED-DCEBA7A0E1F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406525" y="1341438"/>
            <a:ext cx="7269163" cy="0"/>
          </a:xfrm>
          <a:prstGeom prst="line">
            <a:avLst/>
          </a:prstGeom>
          <a:noFill/>
          <a:ln w="28575">
            <a:solidFill>
              <a:srgbClr val="4DCC4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46" name="Text Box 18">
            <a:extLst>
              <a:ext uri="{FF2B5EF4-FFF2-40B4-BE49-F238E27FC236}">
                <a16:creationId xmlns:a16="http://schemas.microsoft.com/office/drawing/2014/main" id="{E3A606ED-408C-3551-2480-0BFD804D48E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138363" y="981075"/>
            <a:ext cx="3657600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rtl="0"/>
            <a:r>
              <a:rPr lang="en-US" altLang="he-IL" sz="1600" b="1" i="1">
                <a:solidFill>
                  <a:srgbClr val="2EA6D9"/>
                </a:solidFill>
              </a:rPr>
              <a:t>Kibbutz Kfar-Menachem</a:t>
            </a:r>
            <a:endParaRPr lang="en-US" altLang="he-IL"/>
          </a:p>
        </p:txBody>
      </p:sp>
      <p:sp>
        <p:nvSpPr>
          <p:cNvPr id="22547" name="Text Box 19">
            <a:extLst>
              <a:ext uri="{FF2B5EF4-FFF2-40B4-BE49-F238E27FC236}">
                <a16:creationId xmlns:a16="http://schemas.microsoft.com/office/drawing/2014/main" id="{4F51D74A-D399-E351-20F7-01A84E23CA6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227763" y="981075"/>
            <a:ext cx="172878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he-IL" sz="1600" b="1" i="1">
                <a:solidFill>
                  <a:srgbClr val="2EA6D9"/>
                </a:solidFill>
              </a:rPr>
              <a:t>קיבוץ כפר-מנחם</a:t>
            </a:r>
            <a:r>
              <a:rPr lang="en-US" altLang="he-IL" sz="1600" b="1" i="1">
                <a:solidFill>
                  <a:srgbClr val="2EA6D9"/>
                </a:solidFill>
              </a:rPr>
              <a:t> </a:t>
            </a:r>
          </a:p>
          <a:p>
            <a:endParaRPr lang="en-US" altLang="he-I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ransition advClick="0" advTm="3000"/>
  <p:txStyles>
    <p:titleStyle>
      <a:lvl1pPr algn="l" rtl="1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  <a:cs typeface="Arial" panose="020B0604020202020204" pitchFamily="34" charset="0"/>
        </a:defRPr>
      </a:lvl2pPr>
      <a:lvl3pPr algn="l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  <a:cs typeface="Arial" panose="020B0604020202020204" pitchFamily="34" charset="0"/>
        </a:defRPr>
      </a:lvl3pPr>
      <a:lvl4pPr algn="l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  <a:cs typeface="Arial" panose="020B0604020202020204" pitchFamily="34" charset="0"/>
        </a:defRPr>
      </a:lvl4pPr>
      <a:lvl5pPr algn="l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  <a:cs typeface="Arial" panose="020B0604020202020204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  <a:cs typeface="Arial" panose="020B0604020202020204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  <a:cs typeface="Arial" panose="020B0604020202020204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  <a:cs typeface="Arial" panose="020B0604020202020204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  <a:cs typeface="Arial" panose="020B0604020202020204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>
            <a:extLst>
              <a:ext uri="{FF2B5EF4-FFF2-40B4-BE49-F238E27FC236}">
                <a16:creationId xmlns:a16="http://schemas.microsoft.com/office/drawing/2014/main" id="{9DB3244A-5477-DF09-E491-B2AB5DE03AC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12775" y="1771650"/>
            <a:ext cx="7920038" cy="410527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he-IL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 panose="020B0A04020102020204" pitchFamily="34" charset="0"/>
              </a:rPr>
              <a:t>חוגגים 70</a:t>
            </a:r>
          </a:p>
        </p:txBody>
      </p:sp>
      <p:sp>
        <p:nvSpPr>
          <p:cNvPr id="2053" name="WordArt 5">
            <a:extLst>
              <a:ext uri="{FF2B5EF4-FFF2-40B4-BE49-F238E27FC236}">
                <a16:creationId xmlns:a16="http://schemas.microsoft.com/office/drawing/2014/main" id="{D554F2BD-4716-EE73-C3A4-E5A5427182A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27088" y="4941888"/>
            <a:ext cx="7632700" cy="6477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חגים אירועים ומה שביניהם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ACF331F-32A0-56CE-9AEB-D92372679C1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23850" y="1557338"/>
            <a:ext cx="8496300" cy="5040312"/>
          </a:xfrm>
        </p:spPr>
        <p:txBody>
          <a:bodyPr/>
          <a:lstStyle/>
          <a:p>
            <a:pPr algn="ctr"/>
            <a:r>
              <a:rPr lang="he-IL" altLang="he-IL" sz="3200" b="0" u="sng">
                <a:solidFill>
                  <a:schemeClr val="folHlink"/>
                </a:solidFill>
              </a:rPr>
              <a:t>על מה החגיגה?</a:t>
            </a:r>
            <a:br>
              <a:rPr lang="he-IL" altLang="he-IL" sz="3200" b="0" u="sng">
                <a:solidFill>
                  <a:schemeClr val="folHlink"/>
                </a:solidFill>
              </a:rPr>
            </a:br>
            <a:br>
              <a:rPr lang="he-IL" altLang="he-IL" sz="3200" b="0" u="sng"/>
            </a:br>
            <a:r>
              <a:rPr lang="he-IL" altLang="he-IL" sz="3200">
                <a:solidFill>
                  <a:srgbClr val="CCE3EA"/>
                </a:solidFill>
              </a:rPr>
              <a:t>בחנוכה 2009 נחגוג 70 שנה לעליה על הקרקע.</a:t>
            </a:r>
            <a:br>
              <a:rPr lang="he-IL" altLang="he-IL" sz="3200">
                <a:solidFill>
                  <a:srgbClr val="CCE3EA"/>
                </a:solidFill>
              </a:rPr>
            </a:br>
            <a:br>
              <a:rPr lang="he-IL" altLang="he-IL" sz="3200">
                <a:solidFill>
                  <a:srgbClr val="CCE3EA"/>
                </a:solidFill>
              </a:rPr>
            </a:br>
            <a:br>
              <a:rPr lang="he-IL" altLang="he-IL" sz="3200"/>
            </a:br>
            <a:r>
              <a:rPr lang="he-IL" altLang="he-IL" sz="3200">
                <a:solidFill>
                  <a:srgbClr val="EE16CF"/>
                </a:solidFill>
              </a:rPr>
              <a:t>בחודשים האחרונים נבחנו הרעיונות וההצעות </a:t>
            </a:r>
            <a:br>
              <a:rPr lang="he-IL" altLang="he-IL" sz="3200">
                <a:solidFill>
                  <a:srgbClr val="EE16CF"/>
                </a:solidFill>
              </a:rPr>
            </a:br>
            <a:br>
              <a:rPr lang="he-IL" altLang="he-IL" sz="3200">
                <a:solidFill>
                  <a:srgbClr val="EE16CF"/>
                </a:solidFill>
              </a:rPr>
            </a:br>
            <a:r>
              <a:rPr lang="he-IL" altLang="he-IL" sz="3200">
                <a:solidFill>
                  <a:srgbClr val="EE16CF"/>
                </a:solidFill>
              </a:rPr>
              <a:t>שהועלו במפגשים ובצוותי העבודה שהוקמו.</a:t>
            </a:r>
            <a:br>
              <a:rPr lang="he-IL" altLang="he-IL" sz="3200">
                <a:solidFill>
                  <a:srgbClr val="EE16CF"/>
                </a:solidFill>
              </a:rPr>
            </a:br>
            <a:br>
              <a:rPr lang="he-IL" altLang="he-IL" sz="3200">
                <a:solidFill>
                  <a:srgbClr val="EE16CF"/>
                </a:solidFill>
              </a:rPr>
            </a:br>
            <a:endParaRPr lang="en-US" altLang="he-IL" sz="3200"/>
          </a:p>
        </p:txBody>
      </p:sp>
    </p:spTree>
  </p:cSld>
  <p:clrMapOvr>
    <a:masterClrMapping/>
  </p:clrMapOvr>
  <p:transition>
    <p:checke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1" name="Rectangle 11">
            <a:extLst>
              <a:ext uri="{FF2B5EF4-FFF2-40B4-BE49-F238E27FC236}">
                <a16:creationId xmlns:a16="http://schemas.microsoft.com/office/drawing/2014/main" id="{96CD926B-5480-D8AC-C105-FAA0CF397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349375"/>
            <a:ext cx="8569325" cy="539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3711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3711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3711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3711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3711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711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711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711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711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altLang="he-IL" sz="2400" b="1" i="1">
                <a:solidFill>
                  <a:srgbClr val="FF3300"/>
                </a:solidFill>
              </a:rPr>
              <a:t>ביום ו' , ה- 30.1.09 </a:t>
            </a:r>
          </a:p>
          <a:p>
            <a:r>
              <a:rPr lang="he-IL" altLang="he-IL" sz="2400" b="1" i="1">
                <a:solidFill>
                  <a:srgbClr val="FF3300"/>
                </a:solidFill>
              </a:rPr>
              <a:t>	תוצג התוכנית במפגש פנים אל פנים עם רכזי הצוותים</a:t>
            </a:r>
          </a:p>
          <a:p>
            <a:endParaRPr lang="he-IL" altLang="he-IL" sz="1000" b="1">
              <a:solidFill>
                <a:srgbClr val="FF3300"/>
              </a:solidFill>
            </a:endParaRPr>
          </a:p>
          <a:p>
            <a:r>
              <a:rPr lang="he-IL" altLang="he-IL" sz="2800" b="1"/>
              <a:t>כל אחד ואחת מוזמנים</a:t>
            </a:r>
          </a:p>
          <a:p>
            <a:r>
              <a:rPr lang="he-IL" altLang="he-IL" sz="2800" b="1"/>
              <a:t>    	לבוא, </a:t>
            </a:r>
          </a:p>
          <a:p>
            <a:pPr algn="ctr"/>
            <a:r>
              <a:rPr lang="he-IL" altLang="he-IL" sz="2800" b="1"/>
              <a:t>להתרשם </a:t>
            </a:r>
          </a:p>
          <a:p>
            <a:pPr algn="ctr"/>
            <a:r>
              <a:rPr lang="he-IL" altLang="he-IL" sz="2800" b="1"/>
              <a:t>	ולהצטרף</a:t>
            </a:r>
          </a:p>
          <a:p>
            <a:pPr algn="ctr"/>
            <a:endParaRPr lang="he-IL" altLang="he-IL" sz="1000" b="1"/>
          </a:p>
          <a:p>
            <a:pPr algn="ctr"/>
            <a:r>
              <a:rPr lang="he-IL" altLang="he-IL" sz="2400" b="1" u="sng">
                <a:solidFill>
                  <a:srgbClr val="FFFF99"/>
                </a:solidFill>
              </a:rPr>
              <a:t>לנוחיותכם יתקיימו שני מפגשים:</a:t>
            </a:r>
            <a:endParaRPr lang="en-US" altLang="he-IL" sz="2400" b="1" u="sng">
              <a:solidFill>
                <a:srgbClr val="FFFF99"/>
              </a:solidFill>
            </a:endParaRPr>
          </a:p>
          <a:p>
            <a:pPr algn="ctr"/>
            <a:r>
              <a:rPr lang="he-IL" altLang="he-IL" sz="2400">
                <a:solidFill>
                  <a:srgbClr val="FFFF99"/>
                </a:solidFill>
              </a:rPr>
              <a:t>* בגבעת הילדים      בין השעות 12:15- 13:15</a:t>
            </a:r>
          </a:p>
          <a:p>
            <a:pPr algn="ctr"/>
            <a:endParaRPr lang="en-US" altLang="he-IL" sz="1000">
              <a:solidFill>
                <a:srgbClr val="FFFF99"/>
              </a:solidFill>
            </a:endParaRPr>
          </a:p>
          <a:p>
            <a:pPr algn="ctr"/>
            <a:r>
              <a:rPr lang="he-IL" altLang="he-IL" sz="2400">
                <a:solidFill>
                  <a:srgbClr val="FFFF99"/>
                </a:solidFill>
              </a:rPr>
              <a:t>** בחדר האוכל      בין השעות 19:00-20:00</a:t>
            </a:r>
          </a:p>
          <a:p>
            <a:pPr algn="ctr"/>
            <a:endParaRPr lang="en-US" altLang="he-IL" sz="2400">
              <a:solidFill>
                <a:srgbClr val="FFFF99"/>
              </a:solidFill>
            </a:endParaRPr>
          </a:p>
          <a:p>
            <a:pPr algn="ctr"/>
            <a:r>
              <a:rPr lang="he-IL" altLang="he-IL" sz="2000"/>
              <a:t>	</a:t>
            </a:r>
            <a:r>
              <a:rPr lang="he-IL" altLang="he-IL" sz="2000" b="1" u="sng">
                <a:solidFill>
                  <a:srgbClr val="FFFFFF"/>
                </a:solidFill>
              </a:rPr>
              <a:t>נשמח לראותכם מצטרפים לצוותים השונים</a:t>
            </a:r>
            <a:r>
              <a:rPr lang="he-IL" altLang="he-IL" sz="2400" b="1" u="sng">
                <a:solidFill>
                  <a:srgbClr val="FFFFFF"/>
                </a:solidFill>
              </a:rPr>
              <a:t> </a:t>
            </a:r>
          </a:p>
          <a:p>
            <a:pPr algn="ctr"/>
            <a:r>
              <a:rPr lang="he-IL" altLang="he-IL" sz="2000"/>
              <a:t>	</a:t>
            </a:r>
          </a:p>
          <a:p>
            <a:pPr algn="ctr"/>
            <a:r>
              <a:rPr lang="he-IL" altLang="he-IL" b="1">
                <a:solidFill>
                  <a:srgbClr val="BFF2F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בשקופיות הבאות נפרט את מגוון הפעילויות המתוכננות לשנה הקרובה.</a:t>
            </a:r>
          </a:p>
        </p:txBody>
      </p:sp>
    </p:spTree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204333A-565E-1271-5295-C603CED717B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1628775"/>
            <a:ext cx="7772400" cy="4967288"/>
          </a:xfrm>
        </p:spPr>
        <p:txBody>
          <a:bodyPr/>
          <a:lstStyle/>
          <a:p>
            <a:pPr algn="r"/>
            <a:r>
              <a:rPr lang="he-IL" altLang="he-IL" sz="2800" u="sng">
                <a:solidFill>
                  <a:srgbClr val="FF0000"/>
                </a:solidFill>
                <a:effectLst/>
              </a:rPr>
              <a:t>הדגשים שהושמו בבניית התוכנית:</a:t>
            </a:r>
            <a:r>
              <a:rPr lang="he-IL" altLang="he-IL" sz="2800" b="0" u="sng">
                <a:solidFill>
                  <a:srgbClr val="FF0000"/>
                </a:solidFill>
              </a:rPr>
              <a:t> </a:t>
            </a:r>
            <a:br>
              <a:rPr lang="he-IL" altLang="he-IL" sz="2800" b="0" u="sng">
                <a:solidFill>
                  <a:srgbClr val="FF0000"/>
                </a:solidFill>
              </a:rPr>
            </a:br>
            <a:br>
              <a:rPr lang="he-IL" altLang="he-IL" sz="2400" b="0" u="sng"/>
            </a:br>
            <a:r>
              <a:rPr lang="en-US" altLang="he-IL" sz="2000">
                <a:sym typeface="Wingdings" panose="05000000000000000000" pitchFamily="2" charset="2"/>
              </a:rPr>
              <a:t></a:t>
            </a:r>
            <a:r>
              <a:rPr lang="he-IL" altLang="he-IL" sz="2400" b="0">
                <a:sym typeface="Wingdings" panose="05000000000000000000" pitchFamily="2" charset="2"/>
              </a:rPr>
              <a:t> </a:t>
            </a:r>
            <a:r>
              <a:rPr lang="he-IL" altLang="he-IL" sz="2000">
                <a:solidFill>
                  <a:srgbClr val="FFFF00"/>
                </a:solidFill>
                <a:effectLst/>
              </a:rPr>
              <a:t>שיתוף כלל תושבי כפר מנחם בתכנון, בהכנה ובביצוע הפעילויות.</a:t>
            </a:r>
            <a:br>
              <a:rPr lang="he-IL" altLang="he-IL" sz="2000">
                <a:solidFill>
                  <a:srgbClr val="FFFF00"/>
                </a:solidFill>
                <a:effectLst/>
              </a:rPr>
            </a:br>
            <a:br>
              <a:rPr lang="he-IL" altLang="he-IL" sz="2000">
                <a:effectLst/>
              </a:rPr>
            </a:br>
            <a:r>
              <a:rPr lang="he-IL" altLang="he-IL" sz="2000">
                <a:effectLst/>
              </a:rPr>
              <a:t> </a:t>
            </a:r>
            <a:r>
              <a:rPr lang="en-US" altLang="he-IL" sz="2000">
                <a:solidFill>
                  <a:srgbClr val="FF9900"/>
                </a:solidFill>
                <a:sym typeface="Wingdings" panose="05000000000000000000" pitchFamily="2" charset="2"/>
              </a:rPr>
              <a:t></a:t>
            </a:r>
            <a:r>
              <a:rPr lang="he-IL" altLang="he-IL" sz="2000">
                <a:solidFill>
                  <a:srgbClr val="FF9900"/>
                </a:solidFill>
                <a:sym typeface="Wingdings" panose="05000000000000000000" pitchFamily="2" charset="2"/>
              </a:rPr>
              <a:t> </a:t>
            </a:r>
            <a:r>
              <a:rPr lang="he-IL" altLang="he-IL" sz="2000">
                <a:solidFill>
                  <a:srgbClr val="FF9900"/>
                </a:solidFill>
                <a:effectLst/>
              </a:rPr>
              <a:t>מתן דגש על חיזוק תחושת היחד והשייכות למקום.</a:t>
            </a:r>
            <a:br>
              <a:rPr lang="he-IL" altLang="he-IL" sz="2000">
                <a:solidFill>
                  <a:srgbClr val="FF9900"/>
                </a:solidFill>
                <a:effectLst/>
              </a:rPr>
            </a:br>
            <a:br>
              <a:rPr lang="he-IL" altLang="he-IL" sz="2000">
                <a:effectLst/>
              </a:rPr>
            </a:br>
            <a:r>
              <a:rPr lang="he-IL" altLang="he-IL" sz="2000">
                <a:effectLst/>
              </a:rPr>
              <a:t> </a:t>
            </a:r>
            <a:r>
              <a:rPr lang="en-US" altLang="he-IL" sz="2000">
                <a:sym typeface="Wingdings" panose="05000000000000000000" pitchFamily="2" charset="2"/>
              </a:rPr>
              <a:t></a:t>
            </a:r>
            <a:r>
              <a:rPr lang="he-IL" altLang="he-IL" sz="2000">
                <a:sym typeface="Wingdings" panose="05000000000000000000" pitchFamily="2" charset="2"/>
              </a:rPr>
              <a:t> </a:t>
            </a:r>
            <a:r>
              <a:rPr lang="he-IL" altLang="he-IL" sz="2000">
                <a:solidFill>
                  <a:srgbClr val="FFFF00"/>
                </a:solidFill>
                <a:effectLst/>
              </a:rPr>
              <a:t>יצירת הזדמנויות מגוונות לביטוי אישי.</a:t>
            </a:r>
            <a:br>
              <a:rPr lang="he-IL" altLang="he-IL" sz="2000">
                <a:solidFill>
                  <a:srgbClr val="FFFF00"/>
                </a:solidFill>
                <a:effectLst/>
              </a:rPr>
            </a:br>
            <a:br>
              <a:rPr lang="he-IL" altLang="he-IL" sz="2000">
                <a:solidFill>
                  <a:srgbClr val="FFFF00"/>
                </a:solidFill>
                <a:effectLst/>
              </a:rPr>
            </a:br>
            <a:r>
              <a:rPr lang="he-IL" altLang="he-IL" sz="2000">
                <a:effectLst/>
              </a:rPr>
              <a:t> </a:t>
            </a:r>
            <a:r>
              <a:rPr lang="en-US" altLang="he-IL" sz="2000">
                <a:solidFill>
                  <a:srgbClr val="FF9900"/>
                </a:solidFill>
                <a:sym typeface="Wingdings" panose="05000000000000000000" pitchFamily="2" charset="2"/>
              </a:rPr>
              <a:t></a:t>
            </a:r>
            <a:r>
              <a:rPr lang="he-IL" altLang="he-IL" sz="2000">
                <a:solidFill>
                  <a:srgbClr val="FF9900"/>
                </a:solidFill>
                <a:sym typeface="Wingdings" panose="05000000000000000000" pitchFamily="2" charset="2"/>
              </a:rPr>
              <a:t> </a:t>
            </a:r>
            <a:r>
              <a:rPr lang="he-IL" altLang="he-IL" sz="2000">
                <a:solidFill>
                  <a:srgbClr val="FF9900"/>
                </a:solidFill>
                <a:effectLst/>
              </a:rPr>
              <a:t>פעילות משותפת, גיבוש והנאה, לכל הקהילה.</a:t>
            </a:r>
            <a:br>
              <a:rPr lang="he-IL" altLang="he-IL" sz="2000">
                <a:solidFill>
                  <a:srgbClr val="FF9900"/>
                </a:solidFill>
                <a:effectLst/>
              </a:rPr>
            </a:br>
            <a:br>
              <a:rPr lang="he-IL" altLang="he-IL" sz="2000">
                <a:solidFill>
                  <a:srgbClr val="FF9900"/>
                </a:solidFill>
                <a:effectLst/>
              </a:rPr>
            </a:br>
            <a:r>
              <a:rPr lang="he-IL" altLang="he-IL" sz="2000">
                <a:effectLst/>
              </a:rPr>
              <a:t> </a:t>
            </a:r>
            <a:r>
              <a:rPr lang="en-US" altLang="he-IL" sz="2000">
                <a:sym typeface="Wingdings" panose="05000000000000000000" pitchFamily="2" charset="2"/>
              </a:rPr>
              <a:t></a:t>
            </a:r>
            <a:r>
              <a:rPr lang="he-IL" altLang="he-IL" sz="2000">
                <a:sym typeface="Wingdings" panose="05000000000000000000" pitchFamily="2" charset="2"/>
              </a:rPr>
              <a:t> </a:t>
            </a:r>
            <a:r>
              <a:rPr lang="he-IL" altLang="he-IL" sz="2000">
                <a:solidFill>
                  <a:srgbClr val="FFFF00"/>
                </a:solidFill>
                <a:effectLst/>
              </a:rPr>
              <a:t>מבט לעבר עם עשייה בהווה והתבוננות קדימה אל העתיד.</a:t>
            </a:r>
            <a:br>
              <a:rPr lang="he-IL" altLang="he-IL" sz="2000">
                <a:solidFill>
                  <a:srgbClr val="FFFF00"/>
                </a:solidFill>
                <a:effectLst/>
              </a:rPr>
            </a:br>
            <a:br>
              <a:rPr lang="he-IL" altLang="he-IL" sz="2000">
                <a:effectLst/>
              </a:rPr>
            </a:br>
            <a:r>
              <a:rPr lang="he-IL" altLang="he-IL" sz="2000">
                <a:effectLst/>
              </a:rPr>
              <a:t> </a:t>
            </a:r>
            <a:r>
              <a:rPr lang="en-US" altLang="he-IL" sz="2000">
                <a:solidFill>
                  <a:srgbClr val="FF9900"/>
                </a:solidFill>
                <a:sym typeface="Wingdings" panose="05000000000000000000" pitchFamily="2" charset="2"/>
              </a:rPr>
              <a:t></a:t>
            </a:r>
            <a:r>
              <a:rPr lang="he-IL" altLang="he-IL" sz="2000">
                <a:solidFill>
                  <a:srgbClr val="FF9900"/>
                </a:solidFill>
                <a:sym typeface="Wingdings" panose="05000000000000000000" pitchFamily="2" charset="2"/>
              </a:rPr>
              <a:t> </a:t>
            </a:r>
            <a:r>
              <a:rPr lang="he-IL" altLang="he-IL" sz="2000">
                <a:solidFill>
                  <a:srgbClr val="FF9900"/>
                </a:solidFill>
                <a:effectLst/>
              </a:rPr>
              <a:t>חיזוק החגים במסגרת הקהילה.</a:t>
            </a:r>
            <a:br>
              <a:rPr lang="he-IL" altLang="he-IL" sz="2000">
                <a:solidFill>
                  <a:srgbClr val="FF9900"/>
                </a:solidFill>
                <a:effectLst/>
              </a:rPr>
            </a:br>
            <a:br>
              <a:rPr lang="he-IL" altLang="he-IL" sz="2000">
                <a:effectLst/>
              </a:rPr>
            </a:br>
            <a:r>
              <a:rPr lang="he-IL" altLang="he-IL" sz="2000">
                <a:effectLst/>
              </a:rPr>
              <a:t> </a:t>
            </a:r>
            <a:r>
              <a:rPr lang="en-US" altLang="he-IL" sz="2000">
                <a:sym typeface="Wingdings" panose="05000000000000000000" pitchFamily="2" charset="2"/>
              </a:rPr>
              <a:t></a:t>
            </a:r>
            <a:r>
              <a:rPr lang="he-IL" altLang="he-IL" sz="2000">
                <a:sym typeface="Wingdings" panose="05000000000000000000" pitchFamily="2" charset="2"/>
              </a:rPr>
              <a:t> </a:t>
            </a:r>
            <a:r>
              <a:rPr lang="he-IL" altLang="he-IL" sz="2000">
                <a:solidFill>
                  <a:srgbClr val="FFFF00"/>
                </a:solidFill>
                <a:sym typeface="Wingdings" panose="05000000000000000000" pitchFamily="2" charset="2"/>
              </a:rPr>
              <a:t>חיזוק ושיפור תחומי התרבות, התקשורת </a:t>
            </a:r>
            <a:r>
              <a:rPr lang="he-IL" altLang="he-IL" sz="2000">
                <a:solidFill>
                  <a:srgbClr val="FFFF00"/>
                </a:solidFill>
                <a:effectLst/>
              </a:rPr>
              <a:t>והתיעוד בקיבוץ.</a:t>
            </a:r>
            <a:r>
              <a:rPr lang="he-IL" altLang="he-IL" sz="2400">
                <a:effectLst/>
              </a:rPr>
              <a:t> </a:t>
            </a:r>
            <a:endParaRPr lang="en-US" altLang="he-IL" sz="2400">
              <a:effectLst/>
            </a:endParaRPr>
          </a:p>
        </p:txBody>
      </p:sp>
    </p:spTree>
  </p:cSld>
  <p:clrMapOvr>
    <a:masterClrMapping/>
  </p:clrMapOvr>
  <p:transition spd="slow">
    <p:whee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68213BD-FA77-D233-7926-569AE35E342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55650" y="1890713"/>
            <a:ext cx="7772400" cy="4706937"/>
          </a:xfrm>
        </p:spPr>
        <p:txBody>
          <a:bodyPr/>
          <a:lstStyle/>
          <a:p>
            <a:pPr algn="r">
              <a:lnSpc>
                <a:spcPct val="120000"/>
              </a:lnSpc>
            </a:pPr>
            <a:r>
              <a:rPr lang="he-IL" altLang="he-IL" sz="2400" u="sng">
                <a:solidFill>
                  <a:srgbClr val="FF9900"/>
                </a:solidFill>
              </a:rPr>
              <a:t>אירועים מתוכננים לקהילה (לא לפי הסדר):</a:t>
            </a:r>
            <a:br>
              <a:rPr lang="he-IL" altLang="he-IL" sz="2400" u="sng">
                <a:solidFill>
                  <a:srgbClr val="FF9900"/>
                </a:solidFill>
              </a:rPr>
            </a:br>
            <a:br>
              <a:rPr lang="he-IL" altLang="he-IL" sz="1600" b="0" u="sng"/>
            </a:br>
            <a:r>
              <a:rPr lang="he-IL" altLang="he-IL" sz="1600" b="0"/>
              <a:t> </a:t>
            </a:r>
            <a:r>
              <a:rPr lang="en-US" altLang="he-IL" sz="2000">
                <a:solidFill>
                  <a:srgbClr val="99FFCC"/>
                </a:solidFill>
                <a:sym typeface="Wingdings" panose="05000000000000000000" pitchFamily="2" charset="2"/>
              </a:rPr>
              <a:t></a:t>
            </a:r>
            <a:r>
              <a:rPr lang="he-IL" altLang="he-IL" sz="2000">
                <a:solidFill>
                  <a:srgbClr val="99FFCC"/>
                </a:solidFill>
                <a:sym typeface="Wingdings" panose="05000000000000000000" pitchFamily="2" charset="2"/>
              </a:rPr>
              <a:t> </a:t>
            </a:r>
            <a:r>
              <a:rPr lang="he-IL" altLang="he-IL" sz="2000">
                <a:solidFill>
                  <a:srgbClr val="99FFCC"/>
                </a:solidFill>
              </a:rPr>
              <a:t>טיול סובב כפר מנחם  - הכרות עם העבר, ההווה והעתיד שמסביבנו.</a:t>
            </a:r>
            <a:br>
              <a:rPr lang="he-IL" altLang="he-IL" sz="2000">
                <a:solidFill>
                  <a:srgbClr val="99FFCC"/>
                </a:solidFill>
              </a:rPr>
            </a:br>
            <a:r>
              <a:rPr lang="he-IL" altLang="he-IL" sz="2000">
                <a:solidFill>
                  <a:srgbClr val="99FFCC"/>
                </a:solidFill>
              </a:rPr>
              <a:t> </a:t>
            </a:r>
            <a:r>
              <a:rPr lang="en-US" altLang="he-IL" sz="2000">
                <a:solidFill>
                  <a:srgbClr val="99FFCC"/>
                </a:solidFill>
                <a:sym typeface="Wingdings" panose="05000000000000000000" pitchFamily="2" charset="2"/>
              </a:rPr>
              <a:t></a:t>
            </a:r>
            <a:r>
              <a:rPr lang="he-IL" altLang="he-IL" sz="2000">
                <a:solidFill>
                  <a:srgbClr val="99FFCC"/>
                </a:solidFill>
                <a:sym typeface="Wingdings" panose="05000000000000000000" pitchFamily="2" charset="2"/>
              </a:rPr>
              <a:t> </a:t>
            </a:r>
            <a:r>
              <a:rPr lang="he-IL" altLang="he-IL" sz="2000">
                <a:solidFill>
                  <a:srgbClr val="99FFCC"/>
                </a:solidFill>
              </a:rPr>
              <a:t>חצר ראשונים – אומרים שהיה פה שמח לפני שהגעתי.</a:t>
            </a:r>
            <a:br>
              <a:rPr lang="he-IL" altLang="he-IL" sz="2000">
                <a:solidFill>
                  <a:srgbClr val="99FFCC"/>
                </a:solidFill>
              </a:rPr>
            </a:br>
            <a:r>
              <a:rPr lang="he-IL" altLang="he-IL" sz="2000">
                <a:solidFill>
                  <a:srgbClr val="99FFCC"/>
                </a:solidFill>
              </a:rPr>
              <a:t> </a:t>
            </a:r>
            <a:r>
              <a:rPr lang="en-US" altLang="he-IL" sz="2000">
                <a:solidFill>
                  <a:srgbClr val="99FFCC"/>
                </a:solidFill>
                <a:sym typeface="Wingdings" panose="05000000000000000000" pitchFamily="2" charset="2"/>
              </a:rPr>
              <a:t></a:t>
            </a:r>
            <a:r>
              <a:rPr lang="he-IL" altLang="he-IL" sz="2000">
                <a:solidFill>
                  <a:srgbClr val="99FFCC"/>
                </a:solidFill>
                <a:sym typeface="Wingdings" panose="05000000000000000000" pitchFamily="2" charset="2"/>
              </a:rPr>
              <a:t> </a:t>
            </a:r>
            <a:r>
              <a:rPr lang="he-IL" altLang="he-IL" sz="2000">
                <a:solidFill>
                  <a:srgbClr val="99FFCC"/>
                </a:solidFill>
              </a:rPr>
              <a:t>קיר קרמי בספריה - פעילות משפחתית ויצירה קהילתית.</a:t>
            </a:r>
            <a:br>
              <a:rPr lang="he-IL" altLang="he-IL" sz="2000">
                <a:solidFill>
                  <a:srgbClr val="99FFCC"/>
                </a:solidFill>
              </a:rPr>
            </a:br>
            <a:r>
              <a:rPr lang="he-IL" altLang="he-IL" sz="2000">
                <a:solidFill>
                  <a:srgbClr val="99FFCC"/>
                </a:solidFill>
              </a:rPr>
              <a:t> </a:t>
            </a:r>
            <a:r>
              <a:rPr lang="en-US" altLang="he-IL" sz="2000">
                <a:solidFill>
                  <a:srgbClr val="99FFCC"/>
                </a:solidFill>
                <a:sym typeface="Wingdings" panose="05000000000000000000" pitchFamily="2" charset="2"/>
              </a:rPr>
              <a:t></a:t>
            </a:r>
            <a:r>
              <a:rPr lang="he-IL" altLang="he-IL" sz="2000">
                <a:solidFill>
                  <a:srgbClr val="99FFCC"/>
                </a:solidFill>
                <a:sym typeface="Wingdings" panose="05000000000000000000" pitchFamily="2" charset="2"/>
              </a:rPr>
              <a:t> </a:t>
            </a:r>
            <a:r>
              <a:rPr lang="he-IL" altLang="he-IL" sz="2000">
                <a:solidFill>
                  <a:srgbClr val="99FFCC"/>
                </a:solidFill>
              </a:rPr>
              <a:t>את המנגינה הזאת...  נגנים וזמרים מכל הזמנים נפגשים וחוגגים.</a:t>
            </a:r>
            <a:br>
              <a:rPr lang="he-IL" altLang="he-IL" sz="2000">
                <a:solidFill>
                  <a:srgbClr val="99FFCC"/>
                </a:solidFill>
              </a:rPr>
            </a:br>
            <a:r>
              <a:rPr lang="he-IL" altLang="he-IL" sz="2000">
                <a:solidFill>
                  <a:srgbClr val="99FFCC"/>
                </a:solidFill>
              </a:rPr>
              <a:t> </a:t>
            </a:r>
            <a:r>
              <a:rPr lang="en-US" altLang="he-IL" sz="2000">
                <a:solidFill>
                  <a:srgbClr val="99FFCC"/>
                </a:solidFill>
                <a:sym typeface="Wingdings" panose="05000000000000000000" pitchFamily="2" charset="2"/>
              </a:rPr>
              <a:t></a:t>
            </a:r>
            <a:r>
              <a:rPr lang="he-IL" altLang="he-IL" sz="2000">
                <a:solidFill>
                  <a:srgbClr val="99FFCC"/>
                </a:solidFill>
                <a:sym typeface="Wingdings" panose="05000000000000000000" pitchFamily="2" charset="2"/>
              </a:rPr>
              <a:t> </a:t>
            </a:r>
            <a:r>
              <a:rPr lang="he-IL" altLang="he-IL" sz="2000">
                <a:solidFill>
                  <a:srgbClr val="99FFCC"/>
                </a:solidFill>
              </a:rPr>
              <a:t>חפש את המטמון  – סיפורו של מקום.</a:t>
            </a:r>
            <a:br>
              <a:rPr lang="he-IL" altLang="he-IL" sz="2000">
                <a:solidFill>
                  <a:srgbClr val="99FFCC"/>
                </a:solidFill>
              </a:rPr>
            </a:br>
            <a:r>
              <a:rPr lang="he-IL" altLang="he-IL" sz="2000">
                <a:solidFill>
                  <a:srgbClr val="99FFCC"/>
                </a:solidFill>
              </a:rPr>
              <a:t> </a:t>
            </a:r>
            <a:r>
              <a:rPr lang="en-US" altLang="he-IL" sz="2000">
                <a:solidFill>
                  <a:srgbClr val="99FFCC"/>
                </a:solidFill>
                <a:sym typeface="Wingdings" panose="05000000000000000000" pitchFamily="2" charset="2"/>
              </a:rPr>
              <a:t></a:t>
            </a:r>
            <a:r>
              <a:rPr lang="he-IL" altLang="he-IL" sz="2000">
                <a:solidFill>
                  <a:srgbClr val="99FFCC"/>
                </a:solidFill>
                <a:sym typeface="Wingdings" panose="05000000000000000000" pitchFamily="2" charset="2"/>
              </a:rPr>
              <a:t> יוצאים </a:t>
            </a:r>
            <a:r>
              <a:rPr lang="he-IL" altLang="he-IL" sz="2000">
                <a:solidFill>
                  <a:srgbClr val="99FFCC"/>
                </a:solidFill>
              </a:rPr>
              <a:t>מהארון... ונכנסים לסלון - יוצרים מקומיים מציגים.</a:t>
            </a:r>
            <a:br>
              <a:rPr lang="he-IL" altLang="he-IL" sz="2000">
                <a:solidFill>
                  <a:srgbClr val="99FFCC"/>
                </a:solidFill>
              </a:rPr>
            </a:br>
            <a:r>
              <a:rPr lang="he-IL" altLang="he-IL" sz="2000">
                <a:solidFill>
                  <a:srgbClr val="99FFCC"/>
                </a:solidFill>
              </a:rPr>
              <a:t> </a:t>
            </a:r>
            <a:r>
              <a:rPr lang="en-US" altLang="he-IL" sz="2000">
                <a:solidFill>
                  <a:srgbClr val="99FFCC"/>
                </a:solidFill>
                <a:sym typeface="Wingdings" panose="05000000000000000000" pitchFamily="2" charset="2"/>
              </a:rPr>
              <a:t></a:t>
            </a:r>
            <a:r>
              <a:rPr lang="he-IL" altLang="he-IL" sz="2000">
                <a:solidFill>
                  <a:srgbClr val="99FFCC"/>
                </a:solidFill>
                <a:sym typeface="Wingdings" panose="05000000000000000000" pitchFamily="2" charset="2"/>
              </a:rPr>
              <a:t> </a:t>
            </a:r>
            <a:r>
              <a:rPr lang="he-IL" altLang="he-IL" sz="2000">
                <a:solidFill>
                  <a:srgbClr val="99FFCC"/>
                </a:solidFill>
              </a:rPr>
              <a:t>שילוב של דורות - כנס מחזורים. </a:t>
            </a:r>
            <a:br>
              <a:rPr lang="he-IL" altLang="he-IL" sz="2000">
                <a:solidFill>
                  <a:srgbClr val="99FFCC"/>
                </a:solidFill>
              </a:rPr>
            </a:br>
            <a:r>
              <a:rPr lang="he-IL" altLang="he-IL" sz="2000">
                <a:solidFill>
                  <a:srgbClr val="99FFCC"/>
                </a:solidFill>
              </a:rPr>
              <a:t> </a:t>
            </a:r>
            <a:r>
              <a:rPr lang="en-US" altLang="he-IL" sz="2000">
                <a:solidFill>
                  <a:srgbClr val="99FFCC"/>
                </a:solidFill>
                <a:sym typeface="Wingdings" panose="05000000000000000000" pitchFamily="2" charset="2"/>
              </a:rPr>
              <a:t></a:t>
            </a:r>
            <a:r>
              <a:rPr lang="he-IL" altLang="he-IL" sz="2000">
                <a:solidFill>
                  <a:srgbClr val="99FFCC"/>
                </a:solidFill>
                <a:sym typeface="Wingdings" panose="05000000000000000000" pitchFamily="2" charset="2"/>
              </a:rPr>
              <a:t> </a:t>
            </a:r>
            <a:r>
              <a:rPr lang="he-IL" altLang="he-IL" sz="2000">
                <a:solidFill>
                  <a:srgbClr val="99FFCC"/>
                </a:solidFill>
              </a:rPr>
              <a:t>אחד במאי בסילו –כלים ופועלים - מה השתנה מאז ועד היום.</a:t>
            </a:r>
            <a:br>
              <a:rPr lang="he-IL" altLang="he-IL" sz="2000">
                <a:solidFill>
                  <a:srgbClr val="99FFCC"/>
                </a:solidFill>
              </a:rPr>
            </a:br>
            <a:r>
              <a:rPr lang="he-IL" altLang="he-IL" sz="2000">
                <a:solidFill>
                  <a:srgbClr val="99FFCC"/>
                </a:solidFill>
              </a:rPr>
              <a:t> </a:t>
            </a:r>
            <a:r>
              <a:rPr lang="en-US" altLang="he-IL" sz="2000">
                <a:solidFill>
                  <a:srgbClr val="99FFCC"/>
                </a:solidFill>
                <a:sym typeface="Wingdings" panose="05000000000000000000" pitchFamily="2" charset="2"/>
              </a:rPr>
              <a:t></a:t>
            </a:r>
            <a:r>
              <a:rPr lang="he-IL" altLang="he-IL" sz="2000">
                <a:solidFill>
                  <a:srgbClr val="99FFCC"/>
                </a:solidFill>
                <a:sym typeface="Wingdings" panose="05000000000000000000" pitchFamily="2" charset="2"/>
              </a:rPr>
              <a:t> </a:t>
            </a:r>
            <a:r>
              <a:rPr lang="he-IL" altLang="he-IL" sz="2000">
                <a:solidFill>
                  <a:srgbClr val="99FFCC"/>
                </a:solidFill>
              </a:rPr>
              <a:t>מסעדה בכפר – מסיבת יום הולדת פנימית. </a:t>
            </a:r>
            <a:br>
              <a:rPr lang="he-IL" altLang="he-IL" sz="2000">
                <a:solidFill>
                  <a:srgbClr val="99FFCC"/>
                </a:solidFill>
              </a:rPr>
            </a:br>
            <a:r>
              <a:rPr lang="he-IL" altLang="he-IL" sz="2000">
                <a:solidFill>
                  <a:srgbClr val="99FFCC"/>
                </a:solidFill>
              </a:rPr>
              <a:t> </a:t>
            </a:r>
            <a:r>
              <a:rPr lang="en-US" altLang="he-IL" sz="2000">
                <a:solidFill>
                  <a:srgbClr val="99FFCC"/>
                </a:solidFill>
                <a:sym typeface="Wingdings" panose="05000000000000000000" pitchFamily="2" charset="2"/>
              </a:rPr>
              <a:t></a:t>
            </a:r>
            <a:r>
              <a:rPr lang="he-IL" altLang="he-IL" sz="2000">
                <a:solidFill>
                  <a:srgbClr val="99FFCC"/>
                </a:solidFill>
                <a:sym typeface="Wingdings" panose="05000000000000000000" pitchFamily="2" charset="2"/>
              </a:rPr>
              <a:t> </a:t>
            </a:r>
            <a:r>
              <a:rPr lang="he-IL" altLang="he-IL" sz="2000">
                <a:solidFill>
                  <a:srgbClr val="99FFCC"/>
                </a:solidFill>
              </a:rPr>
              <a:t>אירוע סיום מרכזי רב משתתפים.</a:t>
            </a:r>
            <a:endParaRPr lang="en-US" altLang="he-IL" sz="2000">
              <a:solidFill>
                <a:srgbClr val="99FFCC"/>
              </a:solidFill>
            </a:endParaRPr>
          </a:p>
        </p:txBody>
      </p:sp>
    </p:spTree>
  </p:cSld>
  <p:clrMapOvr>
    <a:masterClrMapping/>
  </p:clrMapOvr>
  <p:transition spd="med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9B4AB56-8705-7FD7-92D3-81E92D55D65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5256213"/>
          </a:xfrm>
        </p:spPr>
        <p:txBody>
          <a:bodyPr/>
          <a:lstStyle/>
          <a:p>
            <a:pPr algn="r"/>
            <a:r>
              <a:rPr lang="he-IL" altLang="he-IL" sz="2400">
                <a:solidFill>
                  <a:srgbClr val="99FF33"/>
                </a:solidFill>
              </a:rPr>
              <a:t>עם הפנים לילדים:</a:t>
            </a:r>
            <a:r>
              <a:rPr lang="he-IL" altLang="he-IL" sz="1800"/>
              <a:t>     </a:t>
            </a:r>
            <a:br>
              <a:rPr lang="he-IL" altLang="he-IL" sz="1800"/>
            </a:br>
            <a:r>
              <a:rPr lang="he-IL" altLang="he-IL" sz="1800"/>
              <a:t>                                                                                                                      </a:t>
            </a:r>
            <a:r>
              <a:rPr lang="he-IL" altLang="he-IL" sz="2000" b="0">
                <a:solidFill>
                  <a:srgbClr val="A2EAF4"/>
                </a:solidFill>
              </a:rPr>
              <a:t>* טקס נטיעות בגבעת הילדים.          </a:t>
            </a:r>
            <a:br>
              <a:rPr lang="he-IL" altLang="he-IL" sz="2000" b="0">
                <a:solidFill>
                  <a:srgbClr val="A2EAF4"/>
                </a:solidFill>
              </a:rPr>
            </a:br>
            <a:br>
              <a:rPr lang="he-IL" altLang="he-IL" sz="2000" b="0">
                <a:solidFill>
                  <a:srgbClr val="A2EAF4"/>
                </a:solidFill>
              </a:rPr>
            </a:br>
            <a:r>
              <a:rPr lang="he-IL" altLang="he-IL" sz="2000" b="0">
                <a:solidFill>
                  <a:srgbClr val="A2EAF4"/>
                </a:solidFill>
              </a:rPr>
              <a:t>** עדלאידע מקומית.                                                                                                                         </a:t>
            </a:r>
            <a:br>
              <a:rPr lang="he-IL" altLang="he-IL" sz="2000" b="0">
                <a:solidFill>
                  <a:srgbClr val="A2EAF4"/>
                </a:solidFill>
              </a:rPr>
            </a:br>
            <a:br>
              <a:rPr lang="he-IL" altLang="he-IL" sz="2000" b="0">
                <a:solidFill>
                  <a:srgbClr val="A2EAF4"/>
                </a:solidFill>
              </a:rPr>
            </a:br>
            <a:r>
              <a:rPr lang="he-IL" altLang="he-IL" sz="2000" b="0">
                <a:solidFill>
                  <a:srgbClr val="A2EAF4"/>
                </a:solidFill>
              </a:rPr>
              <a:t>*** מחזה לדורות - הורים וילדים ממחיזים ומציגים.                                                                                                                            </a:t>
            </a:r>
            <a:br>
              <a:rPr lang="he-IL" altLang="he-IL" sz="2000" b="0">
                <a:solidFill>
                  <a:srgbClr val="A2EAF4"/>
                </a:solidFill>
              </a:rPr>
            </a:br>
            <a:br>
              <a:rPr lang="he-IL" altLang="he-IL" sz="2000" b="0">
                <a:solidFill>
                  <a:srgbClr val="A2EAF4"/>
                </a:solidFill>
              </a:rPr>
            </a:br>
            <a:r>
              <a:rPr lang="he-IL" altLang="he-IL" sz="2000" b="0">
                <a:solidFill>
                  <a:srgbClr val="A2EAF4"/>
                </a:solidFill>
              </a:rPr>
              <a:t>**** משחקים של פעם – להורים שלא נס ליחם.                                                                                                                                       </a:t>
            </a:r>
            <a:br>
              <a:rPr lang="he-IL" altLang="he-IL" sz="2000" b="0">
                <a:solidFill>
                  <a:srgbClr val="A2EAF4"/>
                </a:solidFill>
              </a:rPr>
            </a:br>
            <a:br>
              <a:rPr lang="he-IL" altLang="he-IL" sz="2000" b="0">
                <a:solidFill>
                  <a:srgbClr val="A2EAF4"/>
                </a:solidFill>
              </a:rPr>
            </a:br>
            <a:r>
              <a:rPr lang="he-IL" altLang="he-IL" sz="2000" b="0">
                <a:solidFill>
                  <a:srgbClr val="A2EAF4"/>
                </a:solidFill>
              </a:rPr>
              <a:t>***** בנייה חדשה מחומרים ישנים – פיסול מחומרים מגוונים.    </a:t>
            </a:r>
            <a:br>
              <a:rPr lang="he-IL" altLang="he-IL" sz="2000" b="0">
                <a:solidFill>
                  <a:srgbClr val="A2EAF4"/>
                </a:solidFill>
              </a:rPr>
            </a:br>
            <a:r>
              <a:rPr lang="he-IL" altLang="he-IL" sz="2000" b="0">
                <a:solidFill>
                  <a:srgbClr val="A2EAF4"/>
                </a:solidFill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****** יום הילד - כמו שהילדים לא זוכרים.... </a:t>
            </a:r>
            <a:br>
              <a:rPr lang="he-IL" altLang="he-IL" sz="2000" b="0">
                <a:solidFill>
                  <a:srgbClr val="A2EAF4"/>
                </a:solidFill>
              </a:rPr>
            </a:br>
            <a:r>
              <a:rPr lang="he-IL" altLang="he-IL" sz="2000" b="0">
                <a:solidFill>
                  <a:srgbClr val="A2EAF4"/>
                </a:solidFill>
              </a:rPr>
              <a:t>			מתקנים,  תחרויות ושעשועים משלנו!</a:t>
            </a:r>
            <a:br>
              <a:rPr lang="he-IL" altLang="he-IL" sz="2000" b="0">
                <a:solidFill>
                  <a:srgbClr val="A2EAF4"/>
                </a:solidFill>
              </a:rPr>
            </a:br>
            <a:br>
              <a:rPr lang="he-IL" altLang="he-IL" sz="2000" b="0">
                <a:solidFill>
                  <a:srgbClr val="A2EAF4"/>
                </a:solidFill>
              </a:rPr>
            </a:br>
            <a:r>
              <a:rPr lang="he-IL" altLang="he-IL" sz="2000" b="0">
                <a:solidFill>
                  <a:srgbClr val="A2EAF4"/>
                </a:solidFill>
              </a:rPr>
              <a:t>						ועוד כמה הפתעות!!!</a:t>
            </a:r>
            <a:endParaRPr lang="en-US" altLang="he-IL" sz="2000" b="0">
              <a:solidFill>
                <a:srgbClr val="A2EAF4"/>
              </a:solidFill>
            </a:endParaRPr>
          </a:p>
        </p:txBody>
      </p:sp>
    </p:spTree>
  </p:cSld>
  <p:clrMapOvr>
    <a:masterClrMapping/>
  </p:clrMapOvr>
  <p:transition spd="med">
    <p:whee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C60375B2-FB1F-7C6A-5C1D-FE8DE94B5C7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3716338"/>
            <a:ext cx="7772400" cy="2808287"/>
          </a:xfrm>
        </p:spPr>
        <p:txBody>
          <a:bodyPr/>
          <a:lstStyle/>
          <a:p>
            <a:pPr algn="ctr"/>
            <a:r>
              <a:rPr lang="he-IL" altLang="he-IL" sz="4400">
                <a:solidFill>
                  <a:srgbClr val="99FF33"/>
                </a:solidFill>
              </a:rPr>
              <a:t>השנה גם החגים לובשים חג.....</a:t>
            </a:r>
            <a:br>
              <a:rPr lang="he-IL" altLang="he-IL" sz="4400">
                <a:solidFill>
                  <a:srgbClr val="0066CC"/>
                </a:solidFill>
              </a:rPr>
            </a:br>
            <a:br>
              <a:rPr lang="he-IL" altLang="he-IL" sz="4400"/>
            </a:br>
            <a:r>
              <a:rPr lang="he-IL" altLang="he-IL" sz="4400">
                <a:solidFill>
                  <a:srgbClr val="FF0000"/>
                </a:solidFill>
              </a:rPr>
              <a:t>הצטרף לאחד מהצוותים והפוך את החגים לחגיגה!</a:t>
            </a:r>
            <a:r>
              <a:rPr lang="he-IL" altLang="he-IL" sz="4400"/>
              <a:t> </a:t>
            </a:r>
            <a:endParaRPr lang="en-US" altLang="he-IL"/>
          </a:p>
        </p:txBody>
      </p:sp>
      <p:sp>
        <p:nvSpPr>
          <p:cNvPr id="24579" name="WordArt 3">
            <a:extLst>
              <a:ext uri="{FF2B5EF4-FFF2-40B4-BE49-F238E27FC236}">
                <a16:creationId xmlns:a16="http://schemas.microsoft.com/office/drawing/2014/main" id="{367AB33D-874B-1A77-8319-1BF28793A71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71550" y="1628775"/>
            <a:ext cx="7848600" cy="136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7736"/>
              </a:avLst>
            </a:prstTxWarp>
          </a:bodyPr>
          <a:lstStyle/>
          <a:p>
            <a:pPr algn="ctr"/>
            <a:r>
              <a:rPr lang="he-IL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חגים בלבוש חדש!!!</a:t>
            </a:r>
          </a:p>
        </p:txBody>
      </p:sp>
    </p:spTree>
  </p:cSld>
  <p:clrMapOvr>
    <a:masterClrMapping/>
  </p:clrMapOvr>
  <p:transition spd="slow"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5BA754F-0A16-41B8-A211-AAD8C95C2E2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1628775"/>
            <a:ext cx="7631112" cy="5040313"/>
          </a:xfrm>
        </p:spPr>
        <p:txBody>
          <a:bodyPr/>
          <a:lstStyle/>
          <a:p>
            <a:pPr algn="r"/>
            <a:r>
              <a:rPr lang="he-IL" altLang="he-IL" sz="2800">
                <a:solidFill>
                  <a:srgbClr val="FFFF00"/>
                </a:solidFill>
              </a:rPr>
              <a:t>ומה עוד?</a:t>
            </a:r>
            <a:br>
              <a:rPr lang="he-IL" altLang="he-IL" sz="3200" b="0"/>
            </a:br>
            <a:br>
              <a:rPr lang="he-IL" altLang="he-IL" sz="3200" b="0"/>
            </a:br>
            <a:r>
              <a:rPr lang="he-IL" altLang="he-IL" sz="2000">
                <a:solidFill>
                  <a:srgbClr val="C0FEB8"/>
                </a:solidFill>
              </a:rPr>
              <a:t>אתר האינטרנט של הכפר – עיצוב רענן וחדשני.</a:t>
            </a:r>
            <a:br>
              <a:rPr lang="he-IL" altLang="he-IL" sz="2000">
                <a:solidFill>
                  <a:srgbClr val="C0FEB8"/>
                </a:solidFill>
              </a:rPr>
            </a:br>
            <a:br>
              <a:rPr lang="he-IL" altLang="he-IL" sz="2000">
                <a:solidFill>
                  <a:srgbClr val="C0FEB8"/>
                </a:solidFill>
              </a:rPr>
            </a:br>
            <a:r>
              <a:rPr lang="he-IL" altLang="he-IL" sz="2000">
                <a:solidFill>
                  <a:schemeClr val="tx1"/>
                </a:solidFill>
              </a:rPr>
              <a:t>הקמת צוות לתיעוד אירועים.</a:t>
            </a:r>
            <a:br>
              <a:rPr lang="he-IL" altLang="he-IL" sz="2000">
                <a:solidFill>
                  <a:schemeClr val="tx1"/>
                </a:solidFill>
              </a:rPr>
            </a:br>
            <a:r>
              <a:rPr lang="he-IL" altLang="he-IL" sz="2000">
                <a:solidFill>
                  <a:schemeClr val="tx1"/>
                </a:solidFill>
              </a:rPr>
              <a:t> </a:t>
            </a:r>
            <a:br>
              <a:rPr lang="he-IL" altLang="he-IL" sz="2000">
                <a:solidFill>
                  <a:schemeClr val="tx1"/>
                </a:solidFill>
              </a:rPr>
            </a:br>
            <a:r>
              <a:rPr lang="he-IL" altLang="he-IL" sz="2000">
                <a:solidFill>
                  <a:srgbClr val="C0FEB8"/>
                </a:solidFill>
              </a:rPr>
              <a:t>מאז ועד היום - קובץ מסיפורי המקום.</a:t>
            </a:r>
            <a:br>
              <a:rPr lang="he-IL" altLang="he-IL" sz="2000">
                <a:solidFill>
                  <a:srgbClr val="C0FEB8"/>
                </a:solidFill>
              </a:rPr>
            </a:br>
            <a:br>
              <a:rPr lang="he-IL" altLang="he-IL" sz="2000">
                <a:solidFill>
                  <a:srgbClr val="C0FEB8"/>
                </a:solidFill>
              </a:rPr>
            </a:br>
            <a:r>
              <a:rPr lang="he-IL" altLang="he-IL" sz="2000">
                <a:solidFill>
                  <a:schemeClr val="tx1"/>
                </a:solidFill>
              </a:rPr>
              <a:t>לזכרם – לאלו שלא זכו.</a:t>
            </a:r>
            <a:br>
              <a:rPr lang="he-IL" altLang="he-IL" sz="2000">
                <a:solidFill>
                  <a:schemeClr val="tx1"/>
                </a:solidFill>
              </a:rPr>
            </a:br>
            <a:br>
              <a:rPr lang="he-IL" altLang="he-IL" sz="2000">
                <a:solidFill>
                  <a:srgbClr val="C0FEB8"/>
                </a:solidFill>
              </a:rPr>
            </a:br>
            <a:r>
              <a:rPr lang="he-IL" altLang="he-IL" sz="2000">
                <a:solidFill>
                  <a:srgbClr val="C0FEB8"/>
                </a:solidFill>
              </a:rPr>
              <a:t>אתמול, היום ומחר - קובץ צילומים  מכל הזמנים.</a:t>
            </a:r>
            <a:br>
              <a:rPr lang="he-IL" altLang="he-IL" sz="2000">
                <a:solidFill>
                  <a:srgbClr val="C0FEB8"/>
                </a:solidFill>
              </a:rPr>
            </a:br>
            <a:br>
              <a:rPr lang="he-IL" altLang="he-IL" sz="2000">
                <a:solidFill>
                  <a:srgbClr val="C0FEB8"/>
                </a:solidFill>
              </a:rPr>
            </a:br>
            <a:r>
              <a:rPr lang="he-IL" altLang="he-IL" sz="2000">
                <a:solidFill>
                  <a:schemeClr val="tx1"/>
                </a:solidFill>
              </a:rPr>
              <a:t>שבעה שערים לשבעה עשורים – תערוכה מתחלפת של תמונות ומוצגים</a:t>
            </a:r>
            <a:r>
              <a:rPr lang="he-IL" altLang="he-IL" sz="2000">
                <a:solidFill>
                  <a:srgbClr val="C0FEB8"/>
                </a:solidFill>
              </a:rPr>
              <a:t>. </a:t>
            </a:r>
            <a:br>
              <a:rPr lang="he-IL" altLang="he-IL" sz="2000">
                <a:solidFill>
                  <a:srgbClr val="C0FEB8"/>
                </a:solidFill>
              </a:rPr>
            </a:br>
            <a:r>
              <a:rPr lang="he-IL" altLang="he-IL" sz="2000">
                <a:solidFill>
                  <a:srgbClr val="C0FEB8"/>
                </a:solidFill>
              </a:rPr>
              <a:t>                                                                  </a:t>
            </a:r>
            <a:br>
              <a:rPr lang="he-IL" altLang="he-IL" sz="2000">
                <a:solidFill>
                  <a:srgbClr val="C0FEB8"/>
                </a:solidFill>
              </a:rPr>
            </a:br>
            <a:r>
              <a:rPr lang="he-IL" altLang="he-IL" sz="2000">
                <a:solidFill>
                  <a:srgbClr val="C0FEB8"/>
                </a:solidFill>
              </a:rPr>
              <a:t>תיעוד ושימור מבנים.  </a:t>
            </a:r>
            <a:endParaRPr lang="en-US" altLang="he-IL" sz="2000">
              <a:solidFill>
                <a:srgbClr val="C0FEB8"/>
              </a:solidFill>
            </a:endParaRPr>
          </a:p>
        </p:txBody>
      </p:sp>
      <p:pic>
        <p:nvPicPr>
          <p:cNvPr id="7180" name="Picture 12">
            <a:extLst>
              <a:ext uri="{FF2B5EF4-FFF2-40B4-BE49-F238E27FC236}">
                <a16:creationId xmlns:a16="http://schemas.microsoft.com/office/drawing/2014/main" id="{B55F9EEA-0BE5-8622-78CF-ED8B54B30B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6280150"/>
            <a:ext cx="268287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1" name="Picture 13">
            <a:extLst>
              <a:ext uri="{FF2B5EF4-FFF2-40B4-BE49-F238E27FC236}">
                <a16:creationId xmlns:a16="http://schemas.microsoft.com/office/drawing/2014/main" id="{FAB1B3DA-D9D7-3B75-00EA-72629D13E8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5661025"/>
            <a:ext cx="268287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2" name="Picture 14">
            <a:extLst>
              <a:ext uri="{FF2B5EF4-FFF2-40B4-BE49-F238E27FC236}">
                <a16:creationId xmlns:a16="http://schemas.microsoft.com/office/drawing/2014/main" id="{7456265B-D5C5-780A-D83B-5D33AE31E0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5056188"/>
            <a:ext cx="268287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3" name="Picture 15">
            <a:extLst>
              <a:ext uri="{FF2B5EF4-FFF2-40B4-BE49-F238E27FC236}">
                <a16:creationId xmlns:a16="http://schemas.microsoft.com/office/drawing/2014/main" id="{624E6D0B-FED7-0406-5D6B-FA99240B7E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4479925"/>
            <a:ext cx="268287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5" name="Picture 17">
            <a:extLst>
              <a:ext uri="{FF2B5EF4-FFF2-40B4-BE49-F238E27FC236}">
                <a16:creationId xmlns:a16="http://schemas.microsoft.com/office/drawing/2014/main" id="{B992B21C-45E3-644C-46E6-53ECDEAE1D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3860800"/>
            <a:ext cx="268287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6" name="Picture 18">
            <a:extLst>
              <a:ext uri="{FF2B5EF4-FFF2-40B4-BE49-F238E27FC236}">
                <a16:creationId xmlns:a16="http://schemas.microsoft.com/office/drawing/2014/main" id="{2173E18D-78A2-1602-88E6-11F622B07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3213100"/>
            <a:ext cx="268287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7" name="Picture 19">
            <a:extLst>
              <a:ext uri="{FF2B5EF4-FFF2-40B4-BE49-F238E27FC236}">
                <a16:creationId xmlns:a16="http://schemas.microsoft.com/office/drawing/2014/main" id="{331F8720-17FF-AC05-EE8D-58D5B4DB64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2565400"/>
            <a:ext cx="268287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7F56650-B8DC-82B9-80A5-9A12C4242B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557338"/>
            <a:ext cx="7772400" cy="4967287"/>
          </a:xfrm>
        </p:spPr>
        <p:txBody>
          <a:bodyPr/>
          <a:lstStyle/>
          <a:p>
            <a:pPr algn="ctr"/>
            <a:r>
              <a:rPr lang="he-IL" altLang="he-IL">
                <a:solidFill>
                  <a:schemeClr val="folHlink"/>
                </a:solidFill>
              </a:rPr>
              <a:t>נשמח לראותכם שותפים באחד מצוותי האירועים המתוכננים!</a:t>
            </a:r>
            <a:br>
              <a:rPr lang="he-IL" altLang="he-IL">
                <a:solidFill>
                  <a:schemeClr val="folHlink"/>
                </a:solidFill>
              </a:rPr>
            </a:br>
            <a:br>
              <a:rPr lang="he-IL" altLang="he-IL"/>
            </a:br>
            <a:r>
              <a:rPr lang="he-IL" altLang="he-IL">
                <a:solidFill>
                  <a:srgbClr val="C4EAF2"/>
                </a:solidFill>
              </a:rPr>
              <a:t>מה מדבר אליך?</a:t>
            </a:r>
            <a:endParaRPr lang="en-US" altLang="he-IL">
              <a:solidFill>
                <a:srgbClr val="C4EAF2"/>
              </a:solidFill>
            </a:endParaRPr>
          </a:p>
        </p:txBody>
      </p:sp>
    </p:spTree>
  </p:cSld>
  <p:clrMapOvr>
    <a:masterClrMapping/>
  </p:clrMapOvr>
  <p:transition spd="slow">
    <p:diamond/>
  </p:transition>
</p:sld>
</file>

<file path=ppt/theme/theme1.xml><?xml version="1.0" encoding="utf-8"?>
<a:theme xmlns:a="http://schemas.openxmlformats.org/drawingml/2006/main" name="Glass Layers">
  <a:themeElements>
    <a:clrScheme name="Glass Layers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Glass Layers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484</TotalTime>
  <Words>518</Words>
  <Application>Microsoft Office PowerPoint</Application>
  <PresentationFormat>‫הצגה על המסך (4:3)</PresentationFormat>
  <Paragraphs>26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Times New Roman</vt:lpstr>
      <vt:lpstr>Wingdings</vt:lpstr>
      <vt:lpstr>Glass Layers</vt:lpstr>
      <vt:lpstr>מצגת של PowerPoint‏</vt:lpstr>
      <vt:lpstr>על מה החגיגה?  בחנוכה 2009 נחגוג 70 שנה לעליה על הקרקע.   בחודשים האחרונים נבחנו הרעיונות וההצעות   שהועלו במפגשים ובצוותי העבודה שהוקמו.  </vt:lpstr>
      <vt:lpstr>מצגת של PowerPoint‏</vt:lpstr>
      <vt:lpstr>הדגשים שהושמו בבניית התוכנית:    שיתוף כלל תושבי כפר מנחם בתכנון, בהכנה ובביצוע הפעילויות.    מתן דגש על חיזוק תחושת היחד והשייכות למקום.    יצירת הזדמנויות מגוונות לביטוי אישי.    פעילות משותפת, גיבוש והנאה, לכל הקהילה.    מבט לעבר עם עשייה בהווה והתבוננות קדימה אל העתיד.    חיזוק החגים במסגרת הקהילה.    חיזוק ושיפור תחומי התרבות, התקשורת והתיעוד בקיבוץ. </vt:lpstr>
      <vt:lpstr>אירועים מתוכננים לקהילה (לא לפי הסדר):    טיול סובב כפר מנחם  - הכרות עם העבר, ההווה והעתיד שמסביבנו.   חצר ראשונים – אומרים שהיה פה שמח לפני שהגעתי.   קיר קרמי בספריה - פעילות משפחתית ויצירה קהילתית.   את המנגינה הזאת...  נגנים וזמרים מכל הזמנים נפגשים וחוגגים.   חפש את המטמון  – סיפורו של מקום.   יוצאים מהארון... ונכנסים לסלון - יוצרים מקומיים מציגים.   שילוב של דורות - כנס מחזורים.    אחד במאי בסילו –כלים ופועלים - מה השתנה מאז ועד היום.   מסעדה בכפר – מסיבת יום הולדת פנימית.    אירוע סיום מרכזי רב משתתפים.</vt:lpstr>
      <vt:lpstr>עם הפנים לילדים:                                                                                                                            * טקס נטיעות בגבעת הילדים.            ** עדלאידע מקומית.                                                                                                                           *** מחזה לדורות - הורים וילדים ממחיזים ומציגים.                                                                                                                              **** משחקים של פעם – להורים שלא נס ליחם.                                                                                                                                         ***** בנייה חדשה מחומרים ישנים – פיסול מחומרים מגוונים.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****** יום הילד - כמו שהילדים לא זוכרים....     מתקנים,  תחרויות ושעשועים משלנו!        ועוד כמה הפתעות!!!</vt:lpstr>
      <vt:lpstr>השנה גם החגים לובשים חג.....  הצטרף לאחד מהצוותים והפוך את החגים לחגיגה! </vt:lpstr>
      <vt:lpstr>ומה עוד?  אתר האינטרנט של הכפר – עיצוב רענן וחדשני.  הקמת צוות לתיעוד אירועים.   מאז ועד היום - קובץ מסיפורי המקום.  לזכרם – לאלו שלא זכו.  אתמול, היום ומחר - קובץ צילומים  מכל הזמנים.  שבעה שערים לשבעה עשורים – תערוכה מתחלפת של תמונות ומוצגים.                                                                     תיעוד ושימור מבנים.  </vt:lpstr>
      <vt:lpstr>נשמח לראותכם שותפים באחד מצוותי האירועים המתוכננים!  מה מדבר אליך?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elad</dc:creator>
  <cp:lastModifiedBy>Amnon Arbel</cp:lastModifiedBy>
  <cp:revision>73</cp:revision>
  <dcterms:created xsi:type="dcterms:W3CDTF">2009-01-14T16:38:32Z</dcterms:created>
  <dcterms:modified xsi:type="dcterms:W3CDTF">2022-07-04T14:35:01Z</dcterms:modified>
</cp:coreProperties>
</file>