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B2F4102-F3CD-45C6-9D64-C64C8CA9B6DB}" type="datetimeFigureOut">
              <a:rPr lang="he-IL" smtClean="0"/>
              <a:t>ב'/אלול/תשע"ג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2B9E440-C708-4CC6-9943-39297439F0B5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cs typeface="+mn-cs"/>
              </a:rPr>
              <a:t>קהילה בונה תרבות</a:t>
            </a:r>
            <a:r>
              <a:rPr lang="en-US" b="1" dirty="0">
                <a:cs typeface="+mn-cs"/>
              </a:rPr>
              <a:t>-  </a:t>
            </a:r>
            <a:r>
              <a:rPr lang="he-IL" b="1" dirty="0">
                <a:cs typeface="+mn-cs"/>
              </a:rPr>
              <a:t>תרבות בונה </a:t>
            </a:r>
            <a:r>
              <a:rPr lang="he-IL" b="1" dirty="0" smtClean="0">
                <a:cs typeface="+mn-cs"/>
              </a:rPr>
              <a:t>קהילה</a:t>
            </a:r>
            <a:br>
              <a:rPr lang="he-IL" b="1" dirty="0" smtClean="0">
                <a:cs typeface="+mn-cs"/>
              </a:rPr>
            </a:br>
            <a:r>
              <a:rPr lang="he-IL" sz="2000" dirty="0"/>
              <a:t>סיכום עבודת צוות היגוי לתרבות - כפר </a:t>
            </a:r>
            <a:r>
              <a:rPr lang="he-IL" sz="2000" dirty="0" smtClean="0"/>
              <a:t>מנחם</a:t>
            </a:r>
            <a:endParaRPr lang="he-IL" sz="2000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94175"/>
            <a:ext cx="7620000" cy="1825625"/>
          </a:xfrm>
        </p:spPr>
        <p:txBody>
          <a:bodyPr>
            <a:noAutofit/>
          </a:bodyPr>
          <a:lstStyle/>
          <a:p>
            <a:pPr algn="r"/>
            <a:r>
              <a:rPr lang="he-IL" sz="1600" dirty="0" smtClean="0"/>
              <a:t>מטרת המצגת: הצגת עבודת צוות היגוי התרבות, קבלת משוב, אישור התכנית, עזרה נדרשת והגדרת הצעדים הבאים</a:t>
            </a:r>
          </a:p>
          <a:p>
            <a:pPr algn="r"/>
            <a:endParaRPr lang="he-IL" sz="1600" dirty="0"/>
          </a:p>
          <a:p>
            <a:pPr algn="r"/>
            <a:endParaRPr lang="he-IL" sz="1600" dirty="0" smtClean="0"/>
          </a:p>
          <a:p>
            <a:pPr algn="r"/>
            <a:r>
              <a:rPr lang="he-IL" sz="1600" b="1" dirty="0" smtClean="0">
                <a:solidFill>
                  <a:schemeClr val="bg1"/>
                </a:solidFill>
              </a:rPr>
              <a:t>יולי 2013</a:t>
            </a:r>
            <a:endParaRPr lang="he-IL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4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רקע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19599"/>
          </a:xfrm>
        </p:spPr>
        <p:txBody>
          <a:bodyPr>
            <a:normAutofit lnSpcReduction="10000"/>
          </a:bodyPr>
          <a:lstStyle/>
          <a:p>
            <a:r>
              <a:rPr lang="he-IL" sz="2400" dirty="0" smtClean="0"/>
              <a:t>חברי הצוות: אברהם </a:t>
            </a:r>
            <a:r>
              <a:rPr lang="he-IL" sz="2400" dirty="0"/>
              <a:t>טולדו, מרים קליין, מירית סופר, שני מיכל, צביה </a:t>
            </a:r>
            <a:r>
              <a:rPr lang="he-IL" sz="2400" dirty="0" err="1"/>
              <a:t>גרשוביץ</a:t>
            </a:r>
            <a:r>
              <a:rPr lang="he-IL" sz="2400" dirty="0"/>
              <a:t>, עמליה גולדברג, יהודית אפרתי, ענת פרן, </a:t>
            </a:r>
            <a:r>
              <a:rPr lang="he-IL" sz="2400" dirty="0" err="1"/>
              <a:t>אוכמה</a:t>
            </a:r>
            <a:r>
              <a:rPr lang="he-IL" sz="2400" dirty="0"/>
              <a:t> אבירם ודרור </a:t>
            </a:r>
            <a:r>
              <a:rPr lang="he-IL" sz="2400" dirty="0" smtClean="0"/>
              <a:t>אבודרם</a:t>
            </a:r>
          </a:p>
          <a:p>
            <a:r>
              <a:rPr lang="he-IL" sz="2400" dirty="0" smtClean="0"/>
              <a:t>מטרת הצוות: </a:t>
            </a:r>
            <a:r>
              <a:rPr lang="he-IL" sz="2400" dirty="0"/>
              <a:t>נאמן לתפיסה כי קיים קשר הדוק בין הפעילות התרבותית לאיכות חיי הקהילה פעל הצוות </a:t>
            </a:r>
            <a:r>
              <a:rPr lang="he-IL" sz="2400" dirty="0" smtClean="0"/>
              <a:t>להבניית והסדרת פעילות התרבות בכפר מנחם תוך ציון כל חגי ומועדי ישראל, מתן מענה לכל פלחי </a:t>
            </a:r>
            <a:r>
              <a:rPr lang="he-IL" sz="2400" dirty="0" err="1" smtClean="0"/>
              <a:t>האוכלוסיה</a:t>
            </a:r>
            <a:r>
              <a:rPr lang="he-IL" sz="2400" dirty="0" smtClean="0"/>
              <a:t> בישוב, הסדרת הצוותים והצרכים הלוגיסטיים ועמידה ביעדי התקציב.</a:t>
            </a:r>
          </a:p>
          <a:p>
            <a:r>
              <a:rPr lang="he-IL" sz="2400" dirty="0" smtClean="0"/>
              <a:t>תהליך העבודה כלל איסוף מידע הן מבחוץ והן מתוך היישוב. </a:t>
            </a:r>
            <a:r>
              <a:rPr lang="he-IL" sz="2400" dirty="0"/>
              <a:t>הפצנו שאלון וקבלנו תשובות </a:t>
            </a:r>
            <a:r>
              <a:rPr lang="he-IL" sz="2400" dirty="0" smtClean="0"/>
              <a:t>מעשרה ישובים (קיבוצים ומושבים). </a:t>
            </a:r>
            <a:r>
              <a:rPr lang="he-IL" sz="2400" dirty="0"/>
              <a:t>החומר שנאסף עזר לנו במהלך הדיונים ונשמר גם, כמקור מידע על דפוסי </a:t>
            </a:r>
            <a:r>
              <a:rPr lang="he-IL" sz="2400" dirty="0" smtClean="0"/>
              <a:t>חגים במקומות שונים,  לעזרת </a:t>
            </a:r>
            <a:r>
              <a:rPr lang="he-IL" sz="2400" dirty="0"/>
              <a:t>מארגני החגים </a:t>
            </a:r>
            <a:r>
              <a:rPr lang="he-IL" sz="2400" dirty="0" smtClean="0"/>
              <a:t>בישוב</a:t>
            </a:r>
            <a:r>
              <a:rPr lang="he-IL" sz="2400" dirty="0"/>
              <a:t>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722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קוים מנחים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/>
              <a:t>יש  חשיבות לעיצובו ופיתוחו של הישוב כקהילה יהודית חופשית רב דורית ובת קיימא, בעלת מאפייני זהות תרבותיים ייחודיים, שמקורם במורשת ישראל</a:t>
            </a:r>
            <a:r>
              <a:rPr lang="en-US" dirty="0"/>
              <a:t>,'</a:t>
            </a:r>
            <a:r>
              <a:rPr lang="he-IL" dirty="0"/>
              <a:t>ביצירה העברית ישראלית, במסורת הציונית החלוצית ובערכים אנושיים כלליים שביסודם שוויון ערך האדם וזכותו לכבוד ולחירות.</a:t>
            </a:r>
            <a:endParaRPr lang="en-US" dirty="0"/>
          </a:p>
          <a:p>
            <a:r>
              <a:rPr lang="he-IL" dirty="0" smtClean="0"/>
              <a:t>הקהילה, </a:t>
            </a:r>
            <a:r>
              <a:rPr lang="he-IL" dirty="0"/>
              <a:t>כחברה יהודית המבוססת </a:t>
            </a:r>
            <a:r>
              <a:rPr lang="he-IL" dirty="0" smtClean="0"/>
              <a:t>על </a:t>
            </a:r>
            <a:r>
              <a:rPr lang="he-IL" dirty="0"/>
              <a:t>רציפות וחידוש תשתמש בתרבות כאמצעי לגיבוש זהותה וחיזוק לכידותה.</a:t>
            </a:r>
            <a:endParaRPr lang="en-US" dirty="0"/>
          </a:p>
          <a:p>
            <a:r>
              <a:rPr lang="he-IL" dirty="0"/>
              <a:t>חיי התרבות בישוב יהיו מבוססים על מפגשים חברתיים וקהילתיים, בהם יבוא לידי ביטוי ציון שבתות</a:t>
            </a:r>
            <a:r>
              <a:rPr lang="en-US" dirty="0"/>
              <a:t>,</a:t>
            </a:r>
            <a:r>
              <a:rPr lang="he-IL" dirty="0"/>
              <a:t> חגים ומועדים, שמקורם בלוח העברי וכאלה שנבחרו מתוך הלוח הכללי.</a:t>
            </a:r>
            <a:r>
              <a:rPr lang="en-US" dirty="0"/>
              <a:t>  </a:t>
            </a:r>
            <a:r>
              <a:rPr lang="he-IL" dirty="0"/>
              <a:t>כך גם קיום טקסי חיים  ואירועים המשמרים ומחדשים את המסורת המקומית ואת היצירה העצמית.</a:t>
            </a:r>
            <a:endParaRPr lang="en-US" dirty="0"/>
          </a:p>
          <a:p>
            <a:r>
              <a:rPr lang="he-IL" dirty="0"/>
              <a:t>יש להדגיש את החיבור לנוף, לסביבה</a:t>
            </a:r>
            <a:r>
              <a:rPr lang="en-US" dirty="0"/>
              <a:t>, </a:t>
            </a:r>
            <a:r>
              <a:rPr lang="he-IL" dirty="0"/>
              <a:t>לעונות השנה, לתולדות הישוב</a:t>
            </a:r>
            <a:r>
              <a:rPr lang="en-US" dirty="0"/>
              <a:t>, </a:t>
            </a:r>
            <a:r>
              <a:rPr lang="he-IL" dirty="0"/>
              <a:t>לחקלאות ולתכנים נוספים</a:t>
            </a:r>
            <a:r>
              <a:rPr lang="en-US" dirty="0"/>
              <a:t>,</a:t>
            </a:r>
            <a:r>
              <a:rPr lang="he-IL" dirty="0"/>
              <a:t> שעיצבו במהלך השנים את דמותה ואורחות חייה של הקהילה על רבדיה השונים והוו גם בסיס לפיתוחה של מערכת תרבות אזורית משותפת ומשתפת. </a:t>
            </a:r>
            <a:endParaRPr lang="en-US" dirty="0"/>
          </a:p>
          <a:p>
            <a:r>
              <a:rPr lang="he-IL" dirty="0"/>
              <a:t> </a:t>
            </a:r>
            <a:r>
              <a:rPr lang="he-IL" dirty="0" smtClean="0"/>
              <a:t>הקהילה </a:t>
            </a:r>
            <a:r>
              <a:rPr lang="he-IL" dirty="0"/>
              <a:t>תחתור לבניה ולמימוש פעילות תרבותית סדירה ענפה ומגוונת, שתקיף ככל שניתן את כלל הציבור, תביא לכלל ביטוי את עמדותיו השונות ותהווה שדה פעולה לכוחות יצירה פנימיים.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37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הדרך להשגת המטרות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/>
              <a:t>יצירת שיח פנימי משתף ומתמשך בשאלות תרבותיות</a:t>
            </a:r>
            <a:r>
              <a:rPr lang="en-US" dirty="0"/>
              <a:t>,</a:t>
            </a:r>
            <a:r>
              <a:rPr lang="he-IL" dirty="0"/>
              <a:t> רעיוניות וארגוניות, שיביא ליצירת </a:t>
            </a:r>
            <a:r>
              <a:rPr lang="he-IL" dirty="0" smtClean="0"/>
              <a:t>תכנית </a:t>
            </a:r>
            <a:r>
              <a:rPr lang="he-IL" dirty="0"/>
              <a:t>משותפת ומוסכמת ונכונות להקצאת האמצעים הנדרשים למימושה.</a:t>
            </a:r>
            <a:endParaRPr lang="en-US" dirty="0"/>
          </a:p>
          <a:p>
            <a:r>
              <a:rPr lang="he-IL" dirty="0" smtClean="0"/>
              <a:t>בניית </a:t>
            </a:r>
            <a:r>
              <a:rPr lang="he-IL" dirty="0"/>
              <a:t>מערך ארגוני מתאים </a:t>
            </a:r>
            <a:r>
              <a:rPr lang="he-IL" dirty="0" err="1" smtClean="0"/>
              <a:t>שיתן</a:t>
            </a:r>
            <a:r>
              <a:rPr lang="he-IL" dirty="0" smtClean="0"/>
              <a:t> מענה לתכנית שנתית מקובלת וידועה מראש מבחינת תכנים, היקף ותקציב.</a:t>
            </a:r>
            <a:endParaRPr lang="en-US" dirty="0"/>
          </a:p>
          <a:p>
            <a:r>
              <a:rPr lang="he-IL" dirty="0" smtClean="0"/>
              <a:t>למידה מובנית ומתמשכת  </a:t>
            </a:r>
            <a:r>
              <a:rPr lang="he-IL" dirty="0"/>
              <a:t>לפעילים נאמני התרבות במוסדות מתאימים</a:t>
            </a:r>
            <a:r>
              <a:rPr lang="en-US" dirty="0"/>
              <a:t>, </a:t>
            </a:r>
            <a:r>
              <a:rPr lang="he-IL" dirty="0"/>
              <a:t>לצורך העמקת הידע ולפיתוח היכולות הנדרשות לקידומה של תרבות קהילתית איתנה.</a:t>
            </a:r>
            <a:endParaRPr lang="en-US" dirty="0"/>
          </a:p>
          <a:p>
            <a:r>
              <a:rPr lang="he-IL" dirty="0" smtClean="0"/>
              <a:t>הקמת </a:t>
            </a:r>
            <a:r>
              <a:rPr lang="he-IL" dirty="0"/>
              <a:t>גופי פעילות, כלים, מתקנים ומקומות מפגש לקבוצות וגם לכלל הציבור לצורך קיומה של פעילות תרבותית סדירה בתנאים ראויים.</a:t>
            </a:r>
            <a:endParaRPr lang="en-US" dirty="0"/>
          </a:p>
          <a:p>
            <a:r>
              <a:rPr lang="he-IL" dirty="0"/>
              <a:t>נ</a:t>
            </a:r>
            <a:r>
              <a:rPr lang="he-IL" dirty="0" smtClean="0"/>
              <a:t>יצול </a:t>
            </a:r>
            <a:r>
              <a:rPr lang="he-IL" dirty="0"/>
              <a:t>פוטנציאל ועידוד  אמנים ויוצרים מקומיים לפעילות תרבותית בישוב.</a:t>
            </a:r>
            <a:endParaRPr lang="en-US" dirty="0"/>
          </a:p>
          <a:p>
            <a:r>
              <a:rPr lang="he-IL" dirty="0" smtClean="0"/>
              <a:t>שילוב </a:t>
            </a:r>
            <a:r>
              <a:rPr lang="he-IL" dirty="0"/>
              <a:t>בני הנוער בעשייה בפעילויות התרבות הקהילתיות באמצעות (ולא רק) הצוות הבלתי פורמאלי</a:t>
            </a:r>
          </a:p>
        </p:txBody>
      </p:sp>
    </p:spTree>
    <p:extLst>
      <p:ext uri="{BB962C8B-B14F-4D97-AF65-F5344CB8AC3E}">
        <p14:creationId xmlns:p14="http://schemas.microsoft.com/office/powerpoint/2010/main" val="33436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עקרונות למבנה הפעילות התרבותית בישוב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305800" cy="3733800"/>
          </a:xfrm>
        </p:spPr>
        <p:txBody>
          <a:bodyPr>
            <a:noAutofit/>
          </a:bodyPr>
          <a:lstStyle/>
          <a:p>
            <a:r>
              <a:rPr lang="he-IL" sz="1800" b="1" dirty="0">
                <a:cs typeface="+mj-cs"/>
              </a:rPr>
              <a:t>קהל היעד</a:t>
            </a:r>
            <a:r>
              <a:rPr lang="he-IL" sz="1800" dirty="0">
                <a:cs typeface="+mj-cs"/>
              </a:rPr>
              <a:t> </a:t>
            </a:r>
            <a:r>
              <a:rPr lang="he-IL" sz="1800" b="1" dirty="0">
                <a:cs typeface="+mj-cs"/>
              </a:rPr>
              <a:t>לפעילות התרבותית בישוב</a:t>
            </a:r>
            <a:r>
              <a:rPr lang="he-IL" sz="1800" dirty="0">
                <a:cs typeface="+mj-cs"/>
              </a:rPr>
              <a:t>  - כל  </a:t>
            </a:r>
            <a:r>
              <a:rPr lang="he-IL" sz="1800" dirty="0" err="1">
                <a:cs typeface="+mj-cs"/>
              </a:rPr>
              <a:t>משלמי</a:t>
            </a:r>
            <a:r>
              <a:rPr lang="he-IL" sz="1800" dirty="0">
                <a:cs typeface="+mj-cs"/>
              </a:rPr>
              <a:t> המסים </a:t>
            </a:r>
            <a:r>
              <a:rPr lang="he-IL" sz="1800" dirty="0" smtClean="0">
                <a:cs typeface="+mj-cs"/>
              </a:rPr>
              <a:t>.</a:t>
            </a:r>
            <a:r>
              <a:rPr lang="he-IL" sz="1800" dirty="0">
                <a:cs typeface="+mj-cs"/>
              </a:rPr>
              <a:t> </a:t>
            </a:r>
            <a:endParaRPr lang="en-US" sz="1800" dirty="0">
              <a:cs typeface="+mj-cs"/>
            </a:endParaRPr>
          </a:p>
          <a:p>
            <a:r>
              <a:rPr lang="he-IL" sz="1800" b="1" dirty="0">
                <a:cs typeface="+mj-cs"/>
              </a:rPr>
              <a:t>עוגנים קבועים בתוכנית הפעילות התרבותית בישוב:</a:t>
            </a:r>
            <a:r>
              <a:rPr lang="he-IL" sz="1800" dirty="0">
                <a:cs typeface="+mj-cs"/>
              </a:rPr>
              <a:t> חגי ישראל, חג </a:t>
            </a:r>
            <a:r>
              <a:rPr lang="he-IL" sz="1800" dirty="0" smtClean="0">
                <a:cs typeface="+mj-cs"/>
              </a:rPr>
              <a:t>הקיבוץ</a:t>
            </a:r>
            <a:r>
              <a:rPr lang="he-IL" sz="1800" dirty="0" smtClean="0">
                <a:cs typeface="+mj-cs"/>
              </a:rPr>
              <a:t>. </a:t>
            </a:r>
            <a:r>
              <a:rPr lang="he-IL" sz="1800" dirty="0" err="1" smtClean="0">
                <a:cs typeface="+mj-cs"/>
              </a:rPr>
              <a:t>האביבון</a:t>
            </a:r>
            <a:r>
              <a:rPr lang="he-IL" sz="1800" dirty="0" smtClean="0">
                <a:cs typeface="+mj-cs"/>
              </a:rPr>
              <a:t> </a:t>
            </a:r>
            <a:r>
              <a:rPr lang="he-IL" sz="1800" dirty="0">
                <a:cs typeface="+mj-cs"/>
              </a:rPr>
              <a:t>(יום הילד</a:t>
            </a:r>
            <a:r>
              <a:rPr lang="he-IL" sz="1800" dirty="0" smtClean="0">
                <a:cs typeface="+mj-cs"/>
              </a:rPr>
              <a:t>), מסיבות כגון פורים, קיץ וכד'.</a:t>
            </a:r>
            <a:endParaRPr lang="en-US" sz="1800" dirty="0">
              <a:cs typeface="+mj-cs"/>
            </a:endParaRPr>
          </a:p>
          <a:p>
            <a:r>
              <a:rPr lang="he-IL" sz="1800" b="1" dirty="0">
                <a:cs typeface="+mj-cs"/>
              </a:rPr>
              <a:t>עידוד ותמיכה בפעילות תרבותית המתקיימת בישוב: </a:t>
            </a:r>
            <a:r>
              <a:rPr lang="he-IL" sz="1800" dirty="0">
                <a:cs typeface="+mj-cs"/>
              </a:rPr>
              <a:t>חוג קולנוע, מועדון "אצלנו בחצר", מועדון "גיל הזהב</a:t>
            </a:r>
            <a:r>
              <a:rPr lang="he-IL" sz="1800" dirty="0" smtClean="0">
                <a:cs typeface="+mj-cs"/>
              </a:rPr>
              <a:t>".</a:t>
            </a:r>
            <a:endParaRPr lang="en-US" sz="1800" dirty="0">
              <a:cs typeface="+mj-cs"/>
            </a:endParaRPr>
          </a:p>
          <a:p>
            <a:r>
              <a:rPr lang="he-IL" sz="1800" b="1" dirty="0">
                <a:cs typeface="+mj-cs"/>
              </a:rPr>
              <a:t>עידוד ותמיכה ביוזמות </a:t>
            </a:r>
            <a:r>
              <a:rPr lang="he-IL" sz="1800" b="1" dirty="0" smtClean="0">
                <a:cs typeface="+mj-cs"/>
              </a:rPr>
              <a:t>לפעילויות </a:t>
            </a:r>
            <a:r>
              <a:rPr lang="he-IL" sz="1800" b="1" dirty="0">
                <a:cs typeface="+mj-cs"/>
              </a:rPr>
              <a:t>תרבותיות נוספות</a:t>
            </a:r>
            <a:r>
              <a:rPr lang="he-IL" sz="1800" dirty="0">
                <a:cs typeface="+mj-cs"/>
              </a:rPr>
              <a:t> (טיולים, הרצאות, אירועי קיץ, נבחרות ספורט, הרכבים אומנותיים </a:t>
            </a:r>
            <a:r>
              <a:rPr lang="he-IL" sz="1800" dirty="0" smtClean="0">
                <a:cs typeface="+mj-cs"/>
              </a:rPr>
              <a:t>ועוד</a:t>
            </a:r>
            <a:r>
              <a:rPr lang="he-IL" sz="1800" dirty="0">
                <a:cs typeface="+mj-cs"/>
              </a:rPr>
              <a:t>) </a:t>
            </a:r>
            <a:endParaRPr lang="en-US" sz="1800" dirty="0">
              <a:cs typeface="+mj-cs"/>
            </a:endParaRPr>
          </a:p>
          <a:p>
            <a:r>
              <a:rPr lang="he-IL" sz="1800" b="1" dirty="0">
                <a:cs typeface="+mj-cs"/>
              </a:rPr>
              <a:t>עידוד יצירה מקומית - </a:t>
            </a:r>
            <a:r>
              <a:rPr lang="he-IL" sz="1800" dirty="0">
                <a:cs typeface="+mj-cs"/>
              </a:rPr>
              <a:t>אירועי התרבות ביישוב יופעלו ויונחו ככל האפשר, ע"י אנשי הישוב ובשילוב הדוק של החינוך החברתי.</a:t>
            </a:r>
            <a:r>
              <a:rPr lang="he-IL" sz="1800" b="1" dirty="0">
                <a:cs typeface="+mj-cs"/>
              </a:rPr>
              <a:t> (</a:t>
            </a:r>
            <a:r>
              <a:rPr lang="he-IL" sz="1800" dirty="0">
                <a:cs typeface="+mj-cs"/>
              </a:rPr>
              <a:t>במקרים בהם יוזמן מפעיל חיצוני, יהיה הדבר לאחר מיצוי אפשרות היצירה המקומית</a:t>
            </a:r>
            <a:r>
              <a:rPr lang="he-IL" sz="1800" dirty="0" smtClean="0">
                <a:cs typeface="+mj-cs"/>
              </a:rPr>
              <a:t>.</a:t>
            </a:r>
            <a:r>
              <a:rPr lang="he-IL" sz="1800" b="1" dirty="0" smtClean="0">
                <a:cs typeface="+mj-cs"/>
              </a:rPr>
              <a:t>)</a:t>
            </a:r>
            <a:r>
              <a:rPr lang="he-IL" sz="1800" b="1" dirty="0">
                <a:cs typeface="+mj-cs"/>
              </a:rPr>
              <a:t> </a:t>
            </a:r>
            <a:endParaRPr lang="en-US" sz="1800" dirty="0">
              <a:cs typeface="+mj-cs"/>
            </a:endParaRPr>
          </a:p>
          <a:p>
            <a:r>
              <a:rPr lang="he-IL" sz="1800" b="1" dirty="0">
                <a:cs typeface="+mj-cs"/>
              </a:rPr>
              <a:t>השתתפות עצמית באירועים</a:t>
            </a:r>
            <a:r>
              <a:rPr lang="he-IL" sz="1800" dirty="0">
                <a:cs typeface="+mj-cs"/>
              </a:rPr>
              <a:t> – לפי סוג האירוע</a:t>
            </a:r>
            <a:r>
              <a:rPr lang="he-IL" sz="1800" b="1" dirty="0" smtClean="0">
                <a:cs typeface="+mj-cs"/>
              </a:rPr>
              <a:t>.</a:t>
            </a:r>
            <a:r>
              <a:rPr lang="he-IL" sz="1800" b="1" dirty="0">
                <a:cs typeface="+mj-cs"/>
              </a:rPr>
              <a:t> </a:t>
            </a:r>
            <a:endParaRPr lang="en-US" sz="1800" dirty="0">
              <a:cs typeface="+mj-cs"/>
            </a:endParaRPr>
          </a:p>
          <a:p>
            <a:r>
              <a:rPr lang="he-IL" sz="1800" b="1" dirty="0">
                <a:cs typeface="+mj-cs"/>
              </a:rPr>
              <a:t>מכירות (מזון ודוכני מכירה  אחרים)</a:t>
            </a:r>
            <a:endParaRPr lang="en-US" sz="1800" dirty="0">
              <a:cs typeface="+mj-cs"/>
            </a:endParaRPr>
          </a:p>
          <a:p>
            <a:pPr lvl="1"/>
            <a:r>
              <a:rPr lang="he-IL" sz="1400" dirty="0">
                <a:cs typeface="+mj-cs"/>
              </a:rPr>
              <a:t>במהלך החגים לא תתקיים מכירת מזון או כל מכירה אחרת למעט שתייה (פאב במחיר עלות) .</a:t>
            </a:r>
            <a:endParaRPr lang="en-US" sz="1400" dirty="0">
              <a:cs typeface="+mj-cs"/>
            </a:endParaRPr>
          </a:p>
          <a:p>
            <a:pPr lvl="1"/>
            <a:r>
              <a:rPr lang="he-IL" sz="1400" dirty="0">
                <a:cs typeface="+mj-cs"/>
              </a:rPr>
              <a:t>במסגרת תקציב החג  ניתן יהיה לרכוש מזון/שתייה בעבור התושבים, זאת לאחר שמוצה התקציב לתכנים ערכיים קודם לכן.  </a:t>
            </a:r>
            <a:r>
              <a:rPr lang="he-IL" sz="1400" dirty="0" smtClean="0">
                <a:cs typeface="+mj-cs"/>
              </a:rPr>
              <a:t>אם </a:t>
            </a:r>
            <a:r>
              <a:rPr lang="he-IL" sz="1400" dirty="0" err="1">
                <a:cs typeface="+mj-cs"/>
              </a:rPr>
              <a:t>ידרש</a:t>
            </a:r>
            <a:r>
              <a:rPr lang="he-IL" sz="1400" dirty="0">
                <a:cs typeface="+mj-cs"/>
              </a:rPr>
              <a:t>, השלמת עלות המזון תבוא מהשתתפות עצמית.</a:t>
            </a:r>
            <a:endParaRPr lang="en-US" sz="1400" dirty="0">
              <a:cs typeface="+mj-cs"/>
            </a:endParaRPr>
          </a:p>
          <a:p>
            <a:pPr lvl="1"/>
            <a:r>
              <a:rPr lang="he-IL" sz="1400" dirty="0">
                <a:cs typeface="+mj-cs"/>
              </a:rPr>
              <a:t>עדיפות לשיתוף הציבור בהכנת הכיבוד. </a:t>
            </a:r>
            <a:endParaRPr lang="en-US" sz="1400" dirty="0">
              <a:cs typeface="+mj-cs"/>
            </a:endParaRPr>
          </a:p>
          <a:p>
            <a:endParaRPr lang="he-IL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208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b="1" dirty="0"/>
              <a:t>מבנה ארגוני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143000"/>
            <a:ext cx="5715000" cy="3733800"/>
          </a:xfrm>
        </p:spPr>
        <p:txBody>
          <a:bodyPr/>
          <a:lstStyle/>
          <a:p>
            <a:r>
              <a:rPr lang="he-IL" dirty="0"/>
              <a:t>התרבות היא בסיס משמעותי לאיכות חיי הקהילה. על רקע הנחה זו יש להשקיע בתרבות </a:t>
            </a:r>
            <a:r>
              <a:rPr lang="he-IL" dirty="0" err="1"/>
              <a:t>ובממלאי</a:t>
            </a:r>
            <a:r>
              <a:rPr lang="he-IL" dirty="0"/>
              <a:t> התפקידים על מנת שניתן יהיה לבנות ולבסס פעילות תרבותית איכותית בכפר מנחם. </a:t>
            </a:r>
            <a:endParaRPr lang="he-IL" dirty="0" smtClean="0"/>
          </a:p>
          <a:p>
            <a:r>
              <a:rPr lang="he-IL" dirty="0" smtClean="0"/>
              <a:t>המטרה: מרבית בתי האב בישוב שותפים באופן פעיל בפעילות תרבות כלשהיא במהלך השנה. בין אם     כצוות מארגן ובין אם כצוות לוגיסטי.</a:t>
            </a:r>
            <a:endParaRPr lang="en-US" dirty="0"/>
          </a:p>
          <a:p>
            <a:endParaRPr lang="he-IL" dirty="0"/>
          </a:p>
        </p:txBody>
      </p:sp>
      <p:pic>
        <p:nvPicPr>
          <p:cNvPr id="1026" name="דיאגרמה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19275"/>
            <a:ext cx="5132388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5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תקציב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648200"/>
          </a:xfrm>
        </p:spPr>
        <p:txBody>
          <a:bodyPr>
            <a:noAutofit/>
          </a:bodyPr>
          <a:lstStyle/>
          <a:p>
            <a:pPr lvl="0"/>
            <a:r>
              <a:rPr lang="he-IL" sz="1400" u="sng" dirty="0"/>
              <a:t>שכר לרכז/ת הועדה:</a:t>
            </a:r>
            <a:r>
              <a:rPr lang="he-IL" sz="1400" b="1" u="sng" dirty="0"/>
              <a:t> </a:t>
            </a:r>
            <a:r>
              <a:rPr lang="he-IL" sz="1400" dirty="0" smtClean="0"/>
              <a:t>נוכח </a:t>
            </a:r>
            <a:r>
              <a:rPr lang="he-IL" sz="1400" dirty="0"/>
              <a:t>דרישות והיקף התפקיד, לאחר שתקופה ממושכת שלא היה רכז/ת תרבות בישוב, (ייצוב צוותי חגים וצוות לוגיסטי, הקמת גופים תרבותיים, שיקום מחסן תרבות , ליווי ומעקב תקציבי שוטף ועוד), </a:t>
            </a:r>
            <a:r>
              <a:rPr lang="he-IL" sz="1400" dirty="0"/>
              <a:t>הצוות ממליץ לצאת למכרז לתפקיד רכז/ת תרבות ולחפש ראשית רכז תרבות בהתנדבות תוך הסתמכות על כך שיש צוותים וראשי צוותים </a:t>
            </a:r>
            <a:r>
              <a:rPr lang="he-IL" sz="1400" dirty="0" smtClean="0"/>
              <a:t>למרבית </a:t>
            </a:r>
            <a:r>
              <a:rPr lang="he-IL" sz="1400" dirty="0"/>
              <a:t>האירועים כך שהעומס עליו </a:t>
            </a:r>
            <a:r>
              <a:rPr lang="he-IL" sz="1400" dirty="0" smtClean="0"/>
              <a:t>מתחלק. אם לא ימצא המתנדב/ים ממליץ </a:t>
            </a:r>
            <a:r>
              <a:rPr lang="he-IL" sz="1400" dirty="0"/>
              <a:t>הצוות </a:t>
            </a:r>
            <a:r>
              <a:rPr lang="he-IL" sz="1400" dirty="0" smtClean="0"/>
              <a:t>לתגמל </a:t>
            </a:r>
            <a:r>
              <a:rPr lang="he-IL" sz="1400" dirty="0"/>
              <a:t>את הרכז/ת שיבחר בשכר סמלי. </a:t>
            </a:r>
            <a:r>
              <a:rPr lang="he-IL" sz="1400" dirty="0" smtClean="0"/>
              <a:t>(התקציב אינו מאפשר יותר מכ-1000 ₪ בחודש. מטרתו, אם נזדקק, היא יצירת </a:t>
            </a:r>
            <a:r>
              <a:rPr lang="he-IL" sz="1400" dirty="0" err="1" smtClean="0"/>
              <a:t>מחוייבות</a:t>
            </a:r>
            <a:r>
              <a:rPr lang="he-IL" sz="1400" dirty="0" smtClean="0"/>
              <a:t> ותגמול בסיסי על העומס). המלצה </a:t>
            </a:r>
            <a:r>
              <a:rPr lang="he-IL" sz="1400" dirty="0"/>
              <a:t>זו מתייחסת לשנת התקציב הנוכחית בלבד. דיון נוסף בנושא יתקיים במהלך השנה, תוך התייחסות להיקף הפעילות ולדרישות התפקיד.</a:t>
            </a:r>
            <a:endParaRPr lang="en-US" sz="1400" dirty="0"/>
          </a:p>
          <a:p>
            <a:pPr lvl="0"/>
            <a:r>
              <a:rPr lang="he-IL" sz="1400" u="sng" dirty="0"/>
              <a:t>תקצוב חגים:                                                                                                                                          ראש השנה ופסח</a:t>
            </a:r>
            <a:r>
              <a:rPr lang="he-IL" sz="1400" dirty="0"/>
              <a:t> – הצוות רואה חשיבות בציון החגים הנ"ל למרות ביטול טקסי החג המסורתיים. (חגיגת ערב ראש השנה וליל הסדר).  </a:t>
            </a:r>
            <a:r>
              <a:rPr lang="he-IL" sz="1400" dirty="0" smtClean="0"/>
              <a:t>נבחנת </a:t>
            </a:r>
            <a:r>
              <a:rPr lang="he-IL" sz="1400" dirty="0"/>
              <a:t>אפשרות לחדש את חגיגות </a:t>
            </a:r>
            <a:r>
              <a:rPr lang="he-IL" sz="1400" u="sng" dirty="0"/>
              <a:t>קציר העומר.                                                                                                                                       פורים:</a:t>
            </a:r>
            <a:r>
              <a:rPr lang="he-IL" sz="1400" dirty="0"/>
              <a:t>  </a:t>
            </a:r>
            <a:r>
              <a:rPr lang="he-IL" sz="1400" dirty="0" smtClean="0"/>
              <a:t>תקציב </a:t>
            </a:r>
            <a:r>
              <a:rPr lang="he-IL" sz="1400" dirty="0"/>
              <a:t>פורים מורכב בשנה זו משלושה תתי סעיפים: מסיבה לתושבים, </a:t>
            </a:r>
            <a:r>
              <a:rPr lang="he-IL" sz="1400" dirty="0" err="1"/>
              <a:t>עדלאידע</a:t>
            </a:r>
            <a:r>
              <a:rPr lang="he-IL" sz="1400" dirty="0"/>
              <a:t> ומחסן תלבושות לילדים.</a:t>
            </a:r>
            <a:endParaRPr lang="en-US" sz="1400" dirty="0"/>
          </a:p>
          <a:p>
            <a:pPr lvl="1"/>
            <a:r>
              <a:rPr lang="he-IL" sz="1400" dirty="0"/>
              <a:t>על בסיס ההחלטה בנושא </a:t>
            </a:r>
            <a:r>
              <a:rPr lang="he-IL" sz="1400" u="sng" dirty="0"/>
              <a:t>מזון ושתייה</a:t>
            </a:r>
            <a:r>
              <a:rPr lang="he-IL" sz="1400" dirty="0"/>
              <a:t> במסיבות מציע הצוות לצמצם את השתתפות התרבות ברכישת משקאות  למסיבה ולהעמיד את תקציב המסיבה, ב 2014  על 8000 ₪ בלבד.                                                                                        </a:t>
            </a:r>
            <a:endParaRPr lang="en-US" sz="1400" dirty="0"/>
          </a:p>
          <a:p>
            <a:pPr lvl="1"/>
            <a:r>
              <a:rPr lang="he-IL" sz="1400" u="sng" dirty="0"/>
              <a:t>מחסן התלבושות</a:t>
            </a:r>
            <a:r>
              <a:rPr lang="he-IL" sz="1400" dirty="0"/>
              <a:t> לא יתוקצב בעתיד מתקציב תרבות.  מפעילי המחסן יחשבו את עלות השכרת התלבושות כך שהסכום הנכנס יכסה את הרכישות החדשות. </a:t>
            </a:r>
            <a:endParaRPr lang="en-US" sz="1400" dirty="0"/>
          </a:p>
          <a:p>
            <a:pPr lvl="0"/>
            <a:r>
              <a:rPr lang="he-IL" sz="1400" u="sng" dirty="0"/>
              <a:t>כרטיסי מנוי למוזיאונים</a:t>
            </a:r>
            <a:r>
              <a:rPr lang="he-IL" sz="1400" dirty="0"/>
              <a:t> – הנושא יבחן על בסיס נתונים שיאספו. (מספר ומגוון המשתמשים).</a:t>
            </a:r>
            <a:endParaRPr lang="en-US" sz="1400" dirty="0"/>
          </a:p>
          <a:p>
            <a:pPr lvl="0"/>
            <a:r>
              <a:rPr lang="he-IL" sz="1400" u="sng" dirty="0" smtClean="0"/>
              <a:t>הכנסות: </a:t>
            </a:r>
            <a:r>
              <a:rPr lang="he-IL" sz="1400" dirty="0" smtClean="0"/>
              <a:t>בתקציב </a:t>
            </a:r>
            <a:r>
              <a:rPr lang="he-IL" sz="1400" dirty="0"/>
              <a:t>יש התייחסות להכנסות צפויות מאירועים הפתוחים לקהל הרחב: ממסיבת פורים, סילבסטר ומסיבת קיץ. ההערכה מול הביצוע תיבחן במהלך השנה.</a:t>
            </a:r>
            <a:endParaRPr lang="en-US" sz="1400" dirty="0"/>
          </a:p>
          <a:p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163584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הצעת התקציב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33528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47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עזרה נדרשת וצעדים הבאים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מחסן תרבות: מחסן נגיש, מובטח לאורך זמן, מוגן מפגעי מזג </a:t>
            </a:r>
            <a:r>
              <a:rPr lang="he-IL" dirty="0" err="1" smtClean="0"/>
              <a:t>האויר</a:t>
            </a:r>
            <a:endParaRPr lang="he-IL" dirty="0" smtClean="0"/>
          </a:p>
          <a:p>
            <a:r>
              <a:rPr lang="he-IL" dirty="0" smtClean="0"/>
              <a:t>תקציב:</a:t>
            </a:r>
          </a:p>
          <a:p>
            <a:pPr lvl="1"/>
            <a:r>
              <a:rPr lang="he-IL" dirty="0" smtClean="0"/>
              <a:t>יצירת מנגנון אכיפה להוצאה ולהחזר כספים</a:t>
            </a:r>
          </a:p>
          <a:p>
            <a:pPr lvl="1"/>
            <a:r>
              <a:rPr lang="he-IL" dirty="0" smtClean="0"/>
              <a:t>ציוד תרבות: ציוד התרבות כמעט ואיננו קיים. יש צורך בהשקעה בציוד שמוערכת בשלב ראשון </a:t>
            </a:r>
            <a:r>
              <a:rPr lang="he-IL" dirty="0" err="1" smtClean="0"/>
              <a:t>בכ</a:t>
            </a:r>
            <a:r>
              <a:rPr lang="he-IL" dirty="0" smtClean="0"/>
              <a:t> 20000-30000 ₪. תקציב התרבות איננו יכול לקיים רכש זה במסגרת הנוכחית</a:t>
            </a:r>
          </a:p>
          <a:p>
            <a:endParaRPr lang="he-IL" dirty="0"/>
          </a:p>
          <a:p>
            <a:r>
              <a:rPr lang="he-IL" dirty="0" smtClean="0"/>
              <a:t>צעדים הבאים:</a:t>
            </a:r>
          </a:p>
          <a:p>
            <a:pPr lvl="1"/>
            <a:r>
              <a:rPr lang="he-IL" dirty="0" smtClean="0"/>
              <a:t>הצגת מבנה התרבות בפני מליאת האגודה</a:t>
            </a:r>
          </a:p>
          <a:p>
            <a:pPr lvl="1"/>
            <a:r>
              <a:rPr lang="he-IL" dirty="0" smtClean="0"/>
              <a:t>רתימת רוב בתי האב בישוב לפעילות תרבות כלשהיא במהלך השנה.</a:t>
            </a:r>
          </a:p>
          <a:p>
            <a:pPr lvl="1"/>
            <a:r>
              <a:rPr lang="he-IL" dirty="0" smtClean="0"/>
              <a:t>גיוס רכז תרבות והפעלת התרבות במתכונת המוצעת.</a:t>
            </a:r>
          </a:p>
        </p:txBody>
      </p:sp>
    </p:spTree>
    <p:extLst>
      <p:ext uri="{BB962C8B-B14F-4D97-AF65-F5344CB8AC3E}">
        <p14:creationId xmlns:p14="http://schemas.microsoft.com/office/powerpoint/2010/main" val="32669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330</TotalTime>
  <Words>862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 Pop</vt:lpstr>
      <vt:lpstr>קהילה בונה תרבות-  תרבות בונה קהילה סיכום עבודת צוות היגוי לתרבות - כפר מנחם</vt:lpstr>
      <vt:lpstr>רקע</vt:lpstr>
      <vt:lpstr>קוים מנחים</vt:lpstr>
      <vt:lpstr>הדרך להשגת המטרות</vt:lpstr>
      <vt:lpstr>עקרונות למבנה הפעילות התרבותית בישוב</vt:lpstr>
      <vt:lpstr>מבנה ארגוני</vt:lpstr>
      <vt:lpstr>תקציב</vt:lpstr>
      <vt:lpstr>הצעת התקציב</vt:lpstr>
      <vt:lpstr>עזרה נדרשת וצעדים הבאים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קהילה בונה תרבות-  תרבות בונה קהילה</dc:title>
  <dc:creator>dabudara</dc:creator>
  <cp:lastModifiedBy>Abudaram, Dror</cp:lastModifiedBy>
  <cp:revision>22</cp:revision>
  <dcterms:created xsi:type="dcterms:W3CDTF">2013-03-21T13:50:45Z</dcterms:created>
  <dcterms:modified xsi:type="dcterms:W3CDTF">2013-08-08T11:29:03Z</dcterms:modified>
</cp:coreProperties>
</file>